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94" r:id="rId2"/>
    <p:sldId id="257" r:id="rId3"/>
    <p:sldId id="25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Lst>
  <p:sldSz cx="9144000" cy="5143500" type="screen16x9"/>
  <p:notesSz cx="6858000" cy="9144000"/>
  <p:embeddedFontLst>
    <p:embeddedFont>
      <p:font typeface="Arimo SemiBold" panose="020B0604020202020204" charset="0"/>
      <p:regular r:id="rId42"/>
      <p:bold r:id="rId43"/>
      <p:italic r:id="rId44"/>
      <p:boldItalic r:id="rId45"/>
    </p:embeddedFont>
    <p:embeddedFont>
      <p:font typeface="Arvo" panose="020B0604020202020204" charset="0"/>
      <p:regular r:id="rId46"/>
      <p:bold r:id="rId47"/>
      <p:italic r:id="rId48"/>
      <p:boldItalic r:id="rId49"/>
    </p:embeddedFont>
    <p:embeddedFont>
      <p:font typeface="Arimo" panose="020B0604020202020204" charset="0"/>
      <p:bold r:id="rId50"/>
      <p:boldItalic r:id="rId51"/>
    </p:embeddedFont>
    <p:embeddedFont>
      <p:font typeface="Calibri" panose="020F0502020204030204" pitchFamily="34" charset="0"/>
      <p:regular r:id="rId52"/>
      <p:bold r:id="rId53"/>
      <p:italic r:id="rId54"/>
      <p:boldItalic r:id="rId55"/>
    </p:embeddedFont>
    <p:embeddedFont>
      <p:font typeface="Open Sans Light" panose="020B0306030504020204" pitchFamily="34" charset="0"/>
      <p:regular r:id="rId56"/>
      <p:bold r:id="rId57"/>
      <p:italic r:id="rId58"/>
      <p:boldItalic r:id="rId59"/>
    </p:embeddedFont>
    <p:embeddedFont>
      <p:font typeface="Open Sans" panose="020B0606030504020204" pitchFamily="34" charset="0"/>
      <p:regular r:id="rId60"/>
      <p:bold r:id="rId61"/>
      <p:italic r:id="rId62"/>
      <p:boldItalic r:id="rId63"/>
    </p:embeddedFont>
  </p:embeddedFontLst>
  <p:custDataLst>
    <p:tags r:id="rId6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4135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6" name="Google Shape;45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2" name="Google Shape;48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9" name="Google Shape;48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 name="Google Shape;4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9" name="Google Shape;49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505" name="Google Shape;505;p3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515" name="Google Shape;515;p3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524" name="Google Shape;524;p3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6"/>
        <p:cNvGrpSpPr/>
        <p:nvPr/>
      </p:nvGrpSpPr>
      <p:grpSpPr>
        <a:xfrm>
          <a:off x="0" y="0"/>
          <a:ext cx="0" cy="0"/>
          <a:chOff x="0" y="0"/>
          <a:chExt cx="0" cy="0"/>
        </a:xfrm>
      </p:grpSpPr>
      <p:sp>
        <p:nvSpPr>
          <p:cNvPr id="17" name="Google Shape;17;p2"/>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2"/>
          <p:cNvSpPr/>
          <p:nvPr/>
        </p:nvSpPr>
        <p:spPr>
          <a:xfrm>
            <a:off x="2382" y="4775783"/>
            <a:ext cx="9141619" cy="36771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2" descr="Lambton College Logo"/>
          <p:cNvPicPr preferRelativeResize="0"/>
          <p:nvPr/>
        </p:nvPicPr>
        <p:blipFill rotWithShape="1">
          <a:blip r:embed="rId2">
            <a:alphaModFix/>
          </a:blip>
          <a:srcRect/>
          <a:stretch/>
        </p:blipFill>
        <p:spPr>
          <a:xfrm>
            <a:off x="7506777" y="4712745"/>
            <a:ext cx="1628524" cy="438680"/>
          </a:xfrm>
          <a:prstGeom prst="rect">
            <a:avLst/>
          </a:prstGeom>
          <a:noFill/>
          <a:ln>
            <a:noFill/>
          </a:ln>
        </p:spPr>
      </p:pic>
      <p:sp>
        <p:nvSpPr>
          <p:cNvPr id="22" name="Google Shape;22;p2"/>
          <p:cNvSpPr/>
          <p:nvPr/>
        </p:nvSpPr>
        <p:spPr>
          <a:xfrm>
            <a:off x="12" y="4572001"/>
            <a:ext cx="9141619" cy="115927"/>
          </a:xfrm>
          <a:prstGeom prst="rect">
            <a:avLst/>
          </a:prstGeom>
          <a:solidFill>
            <a:srgbClr val="0049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Google Shape;23;p2" descr="Queen's College Logo"/>
          <p:cNvPicPr preferRelativeResize="0"/>
          <p:nvPr/>
        </p:nvPicPr>
        <p:blipFill rotWithShape="1">
          <a:blip r:embed="rId3">
            <a:alphaModFix/>
          </a:blip>
          <a:srcRect/>
          <a:stretch/>
        </p:blipFill>
        <p:spPr>
          <a:xfrm>
            <a:off x="158750" y="4710386"/>
            <a:ext cx="1187450" cy="39150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5"/>
        <p:cNvGrpSpPr/>
        <p:nvPr/>
      </p:nvGrpSpPr>
      <p:grpSpPr>
        <a:xfrm>
          <a:off x="0" y="0"/>
          <a:ext cx="0" cy="0"/>
          <a:chOff x="0" y="0"/>
          <a:chExt cx="0" cy="0"/>
        </a:xfrm>
      </p:grpSpPr>
      <p:sp>
        <p:nvSpPr>
          <p:cNvPr id="96" name="Google Shape;96;p11"/>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1"/>
          <p:cNvSpPr txBox="1">
            <a:spLocks noGrp="1"/>
          </p:cNvSpPr>
          <p:nvPr>
            <p:ph type="body" idx="1"/>
          </p:nvPr>
        </p:nvSpPr>
        <p:spPr>
          <a:xfrm rot="5400000">
            <a:off x="3086100" y="-878839"/>
            <a:ext cx="3017520" cy="75438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98" name="Google Shape;98;p11"/>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1"/>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1"/>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1"/>
        <p:cNvGrpSpPr/>
        <p:nvPr/>
      </p:nvGrpSpPr>
      <p:grpSpPr>
        <a:xfrm>
          <a:off x="0" y="0"/>
          <a:ext cx="0" cy="0"/>
          <a:chOff x="0" y="0"/>
          <a:chExt cx="0" cy="0"/>
        </a:xfrm>
      </p:grpSpPr>
      <p:sp>
        <p:nvSpPr>
          <p:cNvPr id="102" name="Google Shape;102;p12"/>
          <p:cNvSpPr txBox="1">
            <a:spLocks noGrp="1"/>
          </p:cNvSpPr>
          <p:nvPr>
            <p:ph type="title"/>
          </p:nvPr>
        </p:nvSpPr>
        <p:spPr>
          <a:xfrm rot="5400000">
            <a:off x="5369551" y="1483350"/>
            <a:ext cx="4319924" cy="1971675"/>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12"/>
          <p:cNvSpPr txBox="1">
            <a:spLocks noGrp="1"/>
          </p:cNvSpPr>
          <p:nvPr>
            <p:ph type="body" idx="1"/>
          </p:nvPr>
        </p:nvSpPr>
        <p:spPr>
          <a:xfrm rot="5400000">
            <a:off x="1369051" y="-431175"/>
            <a:ext cx="4319924" cy="5800725"/>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104" name="Google Shape;104;p12"/>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2"/>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2"/>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107" name="Google Shape;107;p12"/>
          <p:cNvSpPr/>
          <p:nvPr/>
        </p:nvSpPr>
        <p:spPr>
          <a:xfrm>
            <a:off x="2382" y="4775783"/>
            <a:ext cx="9141619" cy="36771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2"/>
          <p:cNvSpPr/>
          <p:nvPr/>
        </p:nvSpPr>
        <p:spPr>
          <a:xfrm>
            <a:off x="12" y="4572001"/>
            <a:ext cx="9141619" cy="115927"/>
          </a:xfrm>
          <a:prstGeom prst="rect">
            <a:avLst/>
          </a:prstGeom>
          <a:solidFill>
            <a:srgbClr val="0049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9"/>
        <p:cNvGrpSpPr/>
        <p:nvPr/>
      </p:nvGrpSpPr>
      <p:grpSpPr>
        <a:xfrm>
          <a:off x="0" y="0"/>
          <a:ext cx="0" cy="0"/>
          <a:chOff x="0" y="0"/>
          <a:chExt cx="0" cy="0"/>
        </a:xfrm>
      </p:grpSpPr>
      <p:sp>
        <p:nvSpPr>
          <p:cNvPr id="30" name="Google Shape;30;p4"/>
          <p:cNvSpPr txBox="1">
            <a:spLocks noGrp="1"/>
          </p:cNvSpPr>
          <p:nvPr>
            <p:ph type="subTitle" idx="1"/>
          </p:nvPr>
        </p:nvSpPr>
        <p:spPr>
          <a:xfrm>
            <a:off x="825038" y="3341716"/>
            <a:ext cx="7543800" cy="857250"/>
          </a:xfrm>
          <a:prstGeom prst="rect">
            <a:avLst/>
          </a:prstGeom>
          <a:noFill/>
          <a:ln>
            <a:noFill/>
          </a:ln>
        </p:spPr>
        <p:txBody>
          <a:bodyPr spcFirstLastPara="1" wrap="square" lIns="91425" tIns="45700" rIns="91425" bIns="45700" anchor="t" anchorCtr="0">
            <a:normAutofit/>
          </a:bodyPr>
          <a:lstStyle>
            <a:lvl1pPr lvl="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lvl="1" algn="ctr">
              <a:lnSpc>
                <a:spcPct val="90000"/>
              </a:lnSpc>
              <a:spcBef>
                <a:spcPts val="150"/>
              </a:spcBef>
              <a:spcAft>
                <a:spcPts val="0"/>
              </a:spcAft>
              <a:buSzPts val="1800"/>
              <a:buNone/>
              <a:defRPr sz="1800"/>
            </a:lvl2pPr>
            <a:lvl3pPr lvl="2" algn="ctr">
              <a:lnSpc>
                <a:spcPct val="90000"/>
              </a:lnSpc>
              <a:spcBef>
                <a:spcPts val="300"/>
              </a:spcBef>
              <a:spcAft>
                <a:spcPts val="0"/>
              </a:spcAft>
              <a:buSzPts val="1800"/>
              <a:buNone/>
              <a:defRPr sz="1800"/>
            </a:lvl3pPr>
            <a:lvl4pPr lvl="3" algn="ctr">
              <a:lnSpc>
                <a:spcPct val="90000"/>
              </a:lnSpc>
              <a:spcBef>
                <a:spcPts val="300"/>
              </a:spcBef>
              <a:spcAft>
                <a:spcPts val="0"/>
              </a:spcAft>
              <a:buSzPts val="1500"/>
              <a:buNone/>
              <a:defRPr sz="1500"/>
            </a:lvl4pPr>
            <a:lvl5pPr lvl="4" algn="ctr">
              <a:lnSpc>
                <a:spcPct val="90000"/>
              </a:lnSpc>
              <a:spcBef>
                <a:spcPts val="300"/>
              </a:spcBef>
              <a:spcAft>
                <a:spcPts val="0"/>
              </a:spcAft>
              <a:buSzPts val="1500"/>
              <a:buNone/>
              <a:defRPr sz="1500"/>
            </a:lvl5pPr>
            <a:lvl6pPr lvl="5" algn="ctr">
              <a:lnSpc>
                <a:spcPct val="90000"/>
              </a:lnSpc>
              <a:spcBef>
                <a:spcPts val="300"/>
              </a:spcBef>
              <a:spcAft>
                <a:spcPts val="0"/>
              </a:spcAft>
              <a:buSzPts val="1500"/>
              <a:buNone/>
              <a:defRPr sz="1500"/>
            </a:lvl6pPr>
            <a:lvl7pPr lvl="6" algn="ctr">
              <a:lnSpc>
                <a:spcPct val="90000"/>
              </a:lnSpc>
              <a:spcBef>
                <a:spcPts val="300"/>
              </a:spcBef>
              <a:spcAft>
                <a:spcPts val="0"/>
              </a:spcAft>
              <a:buSzPts val="1500"/>
              <a:buNone/>
              <a:defRPr sz="1500"/>
            </a:lvl7pPr>
            <a:lvl8pPr lvl="7" algn="ctr">
              <a:lnSpc>
                <a:spcPct val="90000"/>
              </a:lnSpc>
              <a:spcBef>
                <a:spcPts val="300"/>
              </a:spcBef>
              <a:spcAft>
                <a:spcPts val="0"/>
              </a:spcAft>
              <a:buSzPts val="1500"/>
              <a:buNone/>
              <a:defRPr sz="1500"/>
            </a:lvl8pPr>
            <a:lvl9pPr lvl="8" algn="ctr">
              <a:lnSpc>
                <a:spcPct val="90000"/>
              </a:lnSpc>
              <a:spcBef>
                <a:spcPts val="300"/>
              </a:spcBef>
              <a:spcAft>
                <a:spcPts val="300"/>
              </a:spcAft>
              <a:buSzPts val="1500"/>
              <a:buNone/>
              <a:defRPr sz="1500"/>
            </a:lvl9pPr>
          </a:lstStyle>
          <a:p>
            <a:endParaRPr/>
          </a:p>
        </p:txBody>
      </p:sp>
      <p:sp>
        <p:nvSpPr>
          <p:cNvPr id="31" name="Google Shape;31;p4"/>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34" name="Google Shape;34;p4"/>
          <p:cNvCxnSpPr/>
          <p:nvPr/>
        </p:nvCxnSpPr>
        <p:spPr>
          <a:xfrm>
            <a:off x="905744" y="3257550"/>
            <a:ext cx="7406640" cy="0"/>
          </a:xfrm>
          <a:prstGeom prst="straightConnector1">
            <a:avLst/>
          </a:prstGeom>
          <a:noFill/>
          <a:ln w="9525" cap="flat" cmpd="sng">
            <a:solidFill>
              <a:srgbClr val="7F7F7F"/>
            </a:solidFill>
            <a:prstDash val="solid"/>
            <a:round/>
            <a:headEnd type="none" w="sm" len="sm"/>
            <a:tailEnd type="none" w="sm" len="sm"/>
          </a:ln>
        </p:spPr>
      </p:cxnSp>
      <p:sp>
        <p:nvSpPr>
          <p:cNvPr id="35" name="Google Shape;35;p4"/>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
          <p:cNvSpPr/>
          <p:nvPr/>
        </p:nvSpPr>
        <p:spPr>
          <a:xfrm>
            <a:off x="2382" y="4775783"/>
            <a:ext cx="9141619" cy="36771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4" descr="Lambton College Logo"/>
          <p:cNvPicPr preferRelativeResize="0"/>
          <p:nvPr/>
        </p:nvPicPr>
        <p:blipFill rotWithShape="1">
          <a:blip r:embed="rId2">
            <a:alphaModFix/>
          </a:blip>
          <a:srcRect/>
          <a:stretch/>
        </p:blipFill>
        <p:spPr>
          <a:xfrm>
            <a:off x="7506777" y="4712745"/>
            <a:ext cx="1628524" cy="438680"/>
          </a:xfrm>
          <a:prstGeom prst="rect">
            <a:avLst/>
          </a:prstGeom>
          <a:noFill/>
          <a:ln>
            <a:noFill/>
          </a:ln>
        </p:spPr>
      </p:pic>
      <p:sp>
        <p:nvSpPr>
          <p:cNvPr id="38" name="Google Shape;38;p4"/>
          <p:cNvSpPr/>
          <p:nvPr/>
        </p:nvSpPr>
        <p:spPr>
          <a:xfrm>
            <a:off x="12" y="4572001"/>
            <a:ext cx="9141619" cy="115927"/>
          </a:xfrm>
          <a:prstGeom prst="rect">
            <a:avLst/>
          </a:prstGeom>
          <a:solidFill>
            <a:srgbClr val="0049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 name="Google Shape;39;p4" descr="Queen's College Logo"/>
          <p:cNvPicPr preferRelativeResize="0"/>
          <p:nvPr/>
        </p:nvPicPr>
        <p:blipFill rotWithShape="1">
          <a:blip r:embed="rId3">
            <a:alphaModFix/>
          </a:blip>
          <a:srcRect/>
          <a:stretch/>
        </p:blipFill>
        <p:spPr>
          <a:xfrm>
            <a:off x="158750" y="4710386"/>
            <a:ext cx="1187450" cy="3915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
          <p:cNvSpPr txBox="1">
            <a:spLocks noGrp="1"/>
          </p:cNvSpPr>
          <p:nvPr>
            <p:ph type="body" idx="1"/>
          </p:nvPr>
        </p:nvSpPr>
        <p:spPr>
          <a:xfrm>
            <a:off x="822960" y="1384301"/>
            <a:ext cx="7543800" cy="301752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43" name="Google Shape;43;p5"/>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5"/>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822960" y="569214"/>
            <a:ext cx="7543800" cy="267462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6000"/>
              <a:buFont typeface="Arvo"/>
              <a:buNone/>
              <a:defRPr sz="6000"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822960" y="3339846"/>
            <a:ext cx="7543800" cy="8572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9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150"/>
              </a:spcBef>
              <a:spcAft>
                <a:spcPts val="0"/>
              </a:spcAft>
              <a:buSzPts val="1350"/>
              <a:buNone/>
              <a:defRPr sz="1350">
                <a:solidFill>
                  <a:srgbClr val="888888"/>
                </a:solidFill>
              </a:defRPr>
            </a:lvl2pPr>
            <a:lvl3pPr marL="1371600" lvl="2" indent="-228600" algn="l">
              <a:lnSpc>
                <a:spcPct val="90000"/>
              </a:lnSpc>
              <a:spcBef>
                <a:spcPts val="300"/>
              </a:spcBef>
              <a:spcAft>
                <a:spcPts val="0"/>
              </a:spcAft>
              <a:buSzPts val="1200"/>
              <a:buNone/>
              <a:defRPr sz="1200">
                <a:solidFill>
                  <a:srgbClr val="888888"/>
                </a:solidFill>
              </a:defRPr>
            </a:lvl3pPr>
            <a:lvl4pPr marL="1828800" lvl="3" indent="-228600" algn="l">
              <a:lnSpc>
                <a:spcPct val="90000"/>
              </a:lnSpc>
              <a:spcBef>
                <a:spcPts val="300"/>
              </a:spcBef>
              <a:spcAft>
                <a:spcPts val="0"/>
              </a:spcAft>
              <a:buSzPts val="1050"/>
              <a:buNone/>
              <a:defRPr sz="1050">
                <a:solidFill>
                  <a:srgbClr val="888888"/>
                </a:solidFill>
              </a:defRPr>
            </a:lvl4pPr>
            <a:lvl5pPr marL="2286000" lvl="4" indent="-228600" algn="l">
              <a:lnSpc>
                <a:spcPct val="90000"/>
              </a:lnSpc>
              <a:spcBef>
                <a:spcPts val="300"/>
              </a:spcBef>
              <a:spcAft>
                <a:spcPts val="0"/>
              </a:spcAft>
              <a:buSzPts val="1050"/>
              <a:buNone/>
              <a:defRPr sz="1050">
                <a:solidFill>
                  <a:srgbClr val="888888"/>
                </a:solidFill>
              </a:defRPr>
            </a:lvl5pPr>
            <a:lvl6pPr marL="2743200" lvl="5" indent="-228600" algn="l">
              <a:lnSpc>
                <a:spcPct val="90000"/>
              </a:lnSpc>
              <a:spcBef>
                <a:spcPts val="300"/>
              </a:spcBef>
              <a:spcAft>
                <a:spcPts val="0"/>
              </a:spcAft>
              <a:buSzPts val="1050"/>
              <a:buNone/>
              <a:defRPr sz="1050">
                <a:solidFill>
                  <a:srgbClr val="888888"/>
                </a:solidFill>
              </a:defRPr>
            </a:lvl6pPr>
            <a:lvl7pPr marL="3200400" lvl="6" indent="-228600" algn="l">
              <a:lnSpc>
                <a:spcPct val="90000"/>
              </a:lnSpc>
              <a:spcBef>
                <a:spcPts val="300"/>
              </a:spcBef>
              <a:spcAft>
                <a:spcPts val="0"/>
              </a:spcAft>
              <a:buSzPts val="1050"/>
              <a:buNone/>
              <a:defRPr sz="1050">
                <a:solidFill>
                  <a:srgbClr val="888888"/>
                </a:solidFill>
              </a:defRPr>
            </a:lvl7pPr>
            <a:lvl8pPr marL="3657600" lvl="7" indent="-228600" algn="l">
              <a:lnSpc>
                <a:spcPct val="90000"/>
              </a:lnSpc>
              <a:spcBef>
                <a:spcPts val="300"/>
              </a:spcBef>
              <a:spcAft>
                <a:spcPts val="0"/>
              </a:spcAft>
              <a:buSzPts val="1050"/>
              <a:buNone/>
              <a:defRPr sz="1050">
                <a:solidFill>
                  <a:srgbClr val="888888"/>
                </a:solidFill>
              </a:defRPr>
            </a:lvl8pPr>
            <a:lvl9pPr marL="4114800" lvl="8" indent="-228600" algn="l">
              <a:lnSpc>
                <a:spcPct val="90000"/>
              </a:lnSpc>
              <a:spcBef>
                <a:spcPts val="300"/>
              </a:spcBef>
              <a:spcAft>
                <a:spcPts val="300"/>
              </a:spcAft>
              <a:buSzPts val="1050"/>
              <a:buNone/>
              <a:defRPr sz="1050">
                <a:solidFill>
                  <a:srgbClr val="888888"/>
                </a:solidFill>
              </a:defRPr>
            </a:lvl9pPr>
          </a:lstStyle>
          <a:p>
            <a:endParaRPr/>
          </a:p>
        </p:txBody>
      </p:sp>
      <p:sp>
        <p:nvSpPr>
          <p:cNvPr id="49" name="Google Shape;49;p6"/>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52" name="Google Shape;52;p6"/>
          <p:cNvCxnSpPr/>
          <p:nvPr/>
        </p:nvCxnSpPr>
        <p:spPr>
          <a:xfrm>
            <a:off x="905744" y="3257550"/>
            <a:ext cx="7406640" cy="0"/>
          </a:xfrm>
          <a:prstGeom prst="straightConnector1">
            <a:avLst/>
          </a:prstGeom>
          <a:noFill/>
          <a:ln w="9525" cap="flat" cmpd="sng">
            <a:solidFill>
              <a:srgbClr val="7F7F7F"/>
            </a:solidFill>
            <a:prstDash val="solid"/>
            <a:round/>
            <a:headEnd type="none" w="sm" len="sm"/>
            <a:tailEnd type="none" w="sm" len="sm"/>
          </a:ln>
        </p:spPr>
      </p:cxnSp>
      <p:sp>
        <p:nvSpPr>
          <p:cNvPr id="53" name="Google Shape;53;p6"/>
          <p:cNvSpPr/>
          <p:nvPr/>
        </p:nvSpPr>
        <p:spPr>
          <a:xfrm>
            <a:off x="2382" y="4775783"/>
            <a:ext cx="9141619" cy="36771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6" descr="Lambton College Logo"/>
          <p:cNvPicPr preferRelativeResize="0"/>
          <p:nvPr/>
        </p:nvPicPr>
        <p:blipFill rotWithShape="1">
          <a:blip r:embed="rId2">
            <a:alphaModFix/>
          </a:blip>
          <a:srcRect/>
          <a:stretch/>
        </p:blipFill>
        <p:spPr>
          <a:xfrm>
            <a:off x="7506777" y="4712745"/>
            <a:ext cx="1628524" cy="438680"/>
          </a:xfrm>
          <a:prstGeom prst="rect">
            <a:avLst/>
          </a:prstGeom>
          <a:noFill/>
          <a:ln>
            <a:noFill/>
          </a:ln>
        </p:spPr>
      </p:pic>
      <p:sp>
        <p:nvSpPr>
          <p:cNvPr id="55" name="Google Shape;55;p6"/>
          <p:cNvSpPr/>
          <p:nvPr/>
        </p:nvSpPr>
        <p:spPr>
          <a:xfrm>
            <a:off x="12" y="4572001"/>
            <a:ext cx="9141619" cy="115927"/>
          </a:xfrm>
          <a:prstGeom prst="rect">
            <a:avLst/>
          </a:prstGeom>
          <a:solidFill>
            <a:srgbClr val="0049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6" descr="Queen's College Logo"/>
          <p:cNvPicPr preferRelativeResize="0"/>
          <p:nvPr/>
        </p:nvPicPr>
        <p:blipFill rotWithShape="1">
          <a:blip r:embed="rId3">
            <a:alphaModFix/>
          </a:blip>
          <a:srcRect/>
          <a:stretch/>
        </p:blipFill>
        <p:spPr>
          <a:xfrm>
            <a:off x="158750" y="4710386"/>
            <a:ext cx="1187450" cy="39150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7"/>
          <p:cNvSpPr txBox="1">
            <a:spLocks noGrp="1"/>
          </p:cNvSpPr>
          <p:nvPr>
            <p:ph type="body" idx="1"/>
          </p:nvPr>
        </p:nvSpPr>
        <p:spPr>
          <a:xfrm>
            <a:off x="822960" y="1384301"/>
            <a:ext cx="3703320" cy="3017519"/>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60" name="Google Shape;60;p7"/>
          <p:cNvSpPr txBox="1">
            <a:spLocks noGrp="1"/>
          </p:cNvSpPr>
          <p:nvPr>
            <p:ph type="body" idx="2"/>
          </p:nvPr>
        </p:nvSpPr>
        <p:spPr>
          <a:xfrm>
            <a:off x="4663440" y="1384301"/>
            <a:ext cx="3703320" cy="301752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61" name="Google Shape;61;p7"/>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4"/>
        <p:cNvGrpSpPr/>
        <p:nvPr/>
      </p:nvGrpSpPr>
      <p:grpSpPr>
        <a:xfrm>
          <a:off x="0" y="0"/>
          <a:ext cx="0" cy="0"/>
          <a:chOff x="0" y="0"/>
          <a:chExt cx="0" cy="0"/>
        </a:xfrm>
      </p:grpSpPr>
      <p:sp>
        <p:nvSpPr>
          <p:cNvPr id="65" name="Google Shape;65;p8"/>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8"/>
          <p:cNvSpPr txBox="1">
            <a:spLocks noGrp="1"/>
          </p:cNvSpPr>
          <p:nvPr>
            <p:ph type="body" idx="1"/>
          </p:nvPr>
        </p:nvSpPr>
        <p:spPr>
          <a:xfrm>
            <a:off x="822960" y="1384539"/>
            <a:ext cx="3703320" cy="5522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900"/>
              </a:spcBef>
              <a:spcAft>
                <a:spcPts val="0"/>
              </a:spcAft>
              <a:buSzPts val="1500"/>
              <a:buNone/>
              <a:defRPr sz="1500" b="0" cap="none">
                <a:solidFill>
                  <a:schemeClr val="dk2"/>
                </a:solidFill>
              </a:defRPr>
            </a:lvl1pPr>
            <a:lvl2pPr marL="914400" lvl="1" indent="-228600" algn="l">
              <a:lnSpc>
                <a:spcPct val="90000"/>
              </a:lnSpc>
              <a:spcBef>
                <a:spcPts val="150"/>
              </a:spcBef>
              <a:spcAft>
                <a:spcPts val="0"/>
              </a:spcAft>
              <a:buSzPts val="1500"/>
              <a:buNone/>
              <a:defRPr sz="1500" b="1"/>
            </a:lvl2pPr>
            <a:lvl3pPr marL="1371600" lvl="2" indent="-228600" algn="l">
              <a:lnSpc>
                <a:spcPct val="90000"/>
              </a:lnSpc>
              <a:spcBef>
                <a:spcPts val="300"/>
              </a:spcBef>
              <a:spcAft>
                <a:spcPts val="0"/>
              </a:spcAft>
              <a:buSzPts val="1350"/>
              <a:buNone/>
              <a:defRPr sz="1350" b="1"/>
            </a:lvl3pPr>
            <a:lvl4pPr marL="1828800" lvl="3" indent="-228600" algn="l">
              <a:lnSpc>
                <a:spcPct val="90000"/>
              </a:lnSpc>
              <a:spcBef>
                <a:spcPts val="300"/>
              </a:spcBef>
              <a:spcAft>
                <a:spcPts val="0"/>
              </a:spcAft>
              <a:buSzPts val="1200"/>
              <a:buNone/>
              <a:defRPr sz="1200" b="1"/>
            </a:lvl4pPr>
            <a:lvl5pPr marL="2286000" lvl="4" indent="-228600" algn="l">
              <a:lnSpc>
                <a:spcPct val="90000"/>
              </a:lnSpc>
              <a:spcBef>
                <a:spcPts val="300"/>
              </a:spcBef>
              <a:spcAft>
                <a:spcPts val="0"/>
              </a:spcAft>
              <a:buSzPts val="1200"/>
              <a:buNone/>
              <a:defRPr sz="1200" b="1"/>
            </a:lvl5pPr>
            <a:lvl6pPr marL="2743200" lvl="5" indent="-228600" algn="l">
              <a:lnSpc>
                <a:spcPct val="90000"/>
              </a:lnSpc>
              <a:spcBef>
                <a:spcPts val="300"/>
              </a:spcBef>
              <a:spcAft>
                <a:spcPts val="0"/>
              </a:spcAft>
              <a:buSzPts val="1200"/>
              <a:buNone/>
              <a:defRPr sz="1200" b="1"/>
            </a:lvl6pPr>
            <a:lvl7pPr marL="3200400" lvl="6" indent="-228600" algn="l">
              <a:lnSpc>
                <a:spcPct val="90000"/>
              </a:lnSpc>
              <a:spcBef>
                <a:spcPts val="300"/>
              </a:spcBef>
              <a:spcAft>
                <a:spcPts val="0"/>
              </a:spcAft>
              <a:buSzPts val="1200"/>
              <a:buNone/>
              <a:defRPr sz="1200" b="1"/>
            </a:lvl7pPr>
            <a:lvl8pPr marL="3657600" lvl="7" indent="-228600" algn="l">
              <a:lnSpc>
                <a:spcPct val="90000"/>
              </a:lnSpc>
              <a:spcBef>
                <a:spcPts val="300"/>
              </a:spcBef>
              <a:spcAft>
                <a:spcPts val="0"/>
              </a:spcAft>
              <a:buSzPts val="1200"/>
              <a:buNone/>
              <a:defRPr sz="1200" b="1"/>
            </a:lvl8pPr>
            <a:lvl9pPr marL="4114800" lvl="8" indent="-228600" algn="l">
              <a:lnSpc>
                <a:spcPct val="90000"/>
              </a:lnSpc>
              <a:spcBef>
                <a:spcPts val="300"/>
              </a:spcBef>
              <a:spcAft>
                <a:spcPts val="300"/>
              </a:spcAft>
              <a:buSzPts val="1200"/>
              <a:buNone/>
              <a:defRPr sz="1200" b="1"/>
            </a:lvl9pPr>
          </a:lstStyle>
          <a:p>
            <a:endParaRPr/>
          </a:p>
        </p:txBody>
      </p:sp>
      <p:sp>
        <p:nvSpPr>
          <p:cNvPr id="67" name="Google Shape;67;p8"/>
          <p:cNvSpPr txBox="1">
            <a:spLocks noGrp="1"/>
          </p:cNvSpPr>
          <p:nvPr>
            <p:ph type="body" idx="2"/>
          </p:nvPr>
        </p:nvSpPr>
        <p:spPr>
          <a:xfrm>
            <a:off x="822960" y="1936751"/>
            <a:ext cx="3703320" cy="246507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68" name="Google Shape;68;p8"/>
          <p:cNvSpPr txBox="1">
            <a:spLocks noGrp="1"/>
          </p:cNvSpPr>
          <p:nvPr>
            <p:ph type="body" idx="3"/>
          </p:nvPr>
        </p:nvSpPr>
        <p:spPr>
          <a:xfrm>
            <a:off x="4663440" y="1384539"/>
            <a:ext cx="3703320" cy="5522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900"/>
              </a:spcBef>
              <a:spcAft>
                <a:spcPts val="0"/>
              </a:spcAft>
              <a:buSzPts val="1500"/>
              <a:buNone/>
              <a:defRPr sz="1500" b="0" cap="none">
                <a:solidFill>
                  <a:schemeClr val="dk2"/>
                </a:solidFill>
              </a:defRPr>
            </a:lvl1pPr>
            <a:lvl2pPr marL="914400" lvl="1" indent="-228600" algn="l">
              <a:lnSpc>
                <a:spcPct val="90000"/>
              </a:lnSpc>
              <a:spcBef>
                <a:spcPts val="150"/>
              </a:spcBef>
              <a:spcAft>
                <a:spcPts val="0"/>
              </a:spcAft>
              <a:buSzPts val="1500"/>
              <a:buNone/>
              <a:defRPr sz="1500" b="1"/>
            </a:lvl2pPr>
            <a:lvl3pPr marL="1371600" lvl="2" indent="-228600" algn="l">
              <a:lnSpc>
                <a:spcPct val="90000"/>
              </a:lnSpc>
              <a:spcBef>
                <a:spcPts val="300"/>
              </a:spcBef>
              <a:spcAft>
                <a:spcPts val="0"/>
              </a:spcAft>
              <a:buSzPts val="1350"/>
              <a:buNone/>
              <a:defRPr sz="1350" b="1"/>
            </a:lvl3pPr>
            <a:lvl4pPr marL="1828800" lvl="3" indent="-228600" algn="l">
              <a:lnSpc>
                <a:spcPct val="90000"/>
              </a:lnSpc>
              <a:spcBef>
                <a:spcPts val="300"/>
              </a:spcBef>
              <a:spcAft>
                <a:spcPts val="0"/>
              </a:spcAft>
              <a:buSzPts val="1200"/>
              <a:buNone/>
              <a:defRPr sz="1200" b="1"/>
            </a:lvl4pPr>
            <a:lvl5pPr marL="2286000" lvl="4" indent="-228600" algn="l">
              <a:lnSpc>
                <a:spcPct val="90000"/>
              </a:lnSpc>
              <a:spcBef>
                <a:spcPts val="300"/>
              </a:spcBef>
              <a:spcAft>
                <a:spcPts val="0"/>
              </a:spcAft>
              <a:buSzPts val="1200"/>
              <a:buNone/>
              <a:defRPr sz="1200" b="1"/>
            </a:lvl5pPr>
            <a:lvl6pPr marL="2743200" lvl="5" indent="-228600" algn="l">
              <a:lnSpc>
                <a:spcPct val="90000"/>
              </a:lnSpc>
              <a:spcBef>
                <a:spcPts val="300"/>
              </a:spcBef>
              <a:spcAft>
                <a:spcPts val="0"/>
              </a:spcAft>
              <a:buSzPts val="1200"/>
              <a:buNone/>
              <a:defRPr sz="1200" b="1"/>
            </a:lvl6pPr>
            <a:lvl7pPr marL="3200400" lvl="6" indent="-228600" algn="l">
              <a:lnSpc>
                <a:spcPct val="90000"/>
              </a:lnSpc>
              <a:spcBef>
                <a:spcPts val="300"/>
              </a:spcBef>
              <a:spcAft>
                <a:spcPts val="0"/>
              </a:spcAft>
              <a:buSzPts val="1200"/>
              <a:buNone/>
              <a:defRPr sz="1200" b="1"/>
            </a:lvl7pPr>
            <a:lvl8pPr marL="3657600" lvl="7" indent="-228600" algn="l">
              <a:lnSpc>
                <a:spcPct val="90000"/>
              </a:lnSpc>
              <a:spcBef>
                <a:spcPts val="300"/>
              </a:spcBef>
              <a:spcAft>
                <a:spcPts val="0"/>
              </a:spcAft>
              <a:buSzPts val="1200"/>
              <a:buNone/>
              <a:defRPr sz="1200" b="1"/>
            </a:lvl8pPr>
            <a:lvl9pPr marL="4114800" lvl="8" indent="-228600" algn="l">
              <a:lnSpc>
                <a:spcPct val="90000"/>
              </a:lnSpc>
              <a:spcBef>
                <a:spcPts val="300"/>
              </a:spcBef>
              <a:spcAft>
                <a:spcPts val="300"/>
              </a:spcAft>
              <a:buSzPts val="1200"/>
              <a:buNone/>
              <a:defRPr sz="1200" b="1"/>
            </a:lvl9pPr>
          </a:lstStyle>
          <a:p>
            <a:endParaRPr/>
          </a:p>
        </p:txBody>
      </p:sp>
      <p:sp>
        <p:nvSpPr>
          <p:cNvPr id="69" name="Google Shape;69;p8"/>
          <p:cNvSpPr txBox="1">
            <a:spLocks noGrp="1"/>
          </p:cNvSpPr>
          <p:nvPr>
            <p:ph type="body" idx="4"/>
          </p:nvPr>
        </p:nvSpPr>
        <p:spPr>
          <a:xfrm>
            <a:off x="4663440" y="1936751"/>
            <a:ext cx="3703320" cy="246507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70" name="Google Shape;70;p8"/>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8"/>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8"/>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3"/>
        <p:cNvGrpSpPr/>
        <p:nvPr/>
      </p:nvGrpSpPr>
      <p:grpSpPr>
        <a:xfrm>
          <a:off x="0" y="0"/>
          <a:ext cx="0" cy="0"/>
          <a:chOff x="0" y="0"/>
          <a:chExt cx="0" cy="0"/>
        </a:xfrm>
      </p:grpSpPr>
      <p:sp>
        <p:nvSpPr>
          <p:cNvPr id="74" name="Google Shape;74;p9"/>
          <p:cNvSpPr/>
          <p:nvPr/>
        </p:nvSpPr>
        <p:spPr>
          <a:xfrm>
            <a:off x="13" y="0"/>
            <a:ext cx="3038093"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3030053" y="0"/>
            <a:ext cx="48006"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txBox="1">
            <a:spLocks noGrp="1"/>
          </p:cNvSpPr>
          <p:nvPr>
            <p:ph type="title"/>
          </p:nvPr>
        </p:nvSpPr>
        <p:spPr>
          <a:xfrm>
            <a:off x="342900" y="445769"/>
            <a:ext cx="2400300" cy="17145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2700"/>
              <a:buFont typeface="Arvo"/>
              <a:buNone/>
              <a:defRPr sz="2700" b="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9"/>
          <p:cNvSpPr txBox="1">
            <a:spLocks noGrp="1"/>
          </p:cNvSpPr>
          <p:nvPr>
            <p:ph type="body" idx="1"/>
          </p:nvPr>
        </p:nvSpPr>
        <p:spPr>
          <a:xfrm>
            <a:off x="3600450" y="548640"/>
            <a:ext cx="4869180" cy="394335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78" name="Google Shape;78;p9"/>
          <p:cNvSpPr txBox="1">
            <a:spLocks noGrp="1"/>
          </p:cNvSpPr>
          <p:nvPr>
            <p:ph type="body" idx="2"/>
          </p:nvPr>
        </p:nvSpPr>
        <p:spPr>
          <a:xfrm>
            <a:off x="342900" y="2194560"/>
            <a:ext cx="2400300" cy="25343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900"/>
              </a:spcBef>
              <a:spcAft>
                <a:spcPts val="0"/>
              </a:spcAft>
              <a:buSzPts val="1125"/>
              <a:buNone/>
              <a:defRPr sz="1125">
                <a:solidFill>
                  <a:srgbClr val="FFFFFF"/>
                </a:solidFill>
              </a:defRPr>
            </a:lvl1pPr>
            <a:lvl2pPr marL="914400" lvl="1" indent="-228600" algn="l">
              <a:lnSpc>
                <a:spcPct val="90000"/>
              </a:lnSpc>
              <a:spcBef>
                <a:spcPts val="150"/>
              </a:spcBef>
              <a:spcAft>
                <a:spcPts val="0"/>
              </a:spcAft>
              <a:buSzPts val="900"/>
              <a:buNone/>
              <a:defRPr sz="900"/>
            </a:lvl2pPr>
            <a:lvl3pPr marL="1371600" lvl="2" indent="-228600" algn="l">
              <a:lnSpc>
                <a:spcPct val="90000"/>
              </a:lnSpc>
              <a:spcBef>
                <a:spcPts val="300"/>
              </a:spcBef>
              <a:spcAft>
                <a:spcPts val="0"/>
              </a:spcAft>
              <a:buSzPts val="750"/>
              <a:buNone/>
              <a:defRPr sz="750"/>
            </a:lvl3pPr>
            <a:lvl4pPr marL="1828800" lvl="3" indent="-228600" algn="l">
              <a:lnSpc>
                <a:spcPct val="90000"/>
              </a:lnSpc>
              <a:spcBef>
                <a:spcPts val="300"/>
              </a:spcBef>
              <a:spcAft>
                <a:spcPts val="0"/>
              </a:spcAft>
              <a:buSzPts val="675"/>
              <a:buNone/>
              <a:defRPr sz="675"/>
            </a:lvl4pPr>
            <a:lvl5pPr marL="2286000" lvl="4" indent="-228600" algn="l">
              <a:lnSpc>
                <a:spcPct val="90000"/>
              </a:lnSpc>
              <a:spcBef>
                <a:spcPts val="300"/>
              </a:spcBef>
              <a:spcAft>
                <a:spcPts val="0"/>
              </a:spcAft>
              <a:buSzPts val="675"/>
              <a:buNone/>
              <a:defRPr sz="675"/>
            </a:lvl5pPr>
            <a:lvl6pPr marL="2743200" lvl="5" indent="-228600" algn="l">
              <a:lnSpc>
                <a:spcPct val="90000"/>
              </a:lnSpc>
              <a:spcBef>
                <a:spcPts val="300"/>
              </a:spcBef>
              <a:spcAft>
                <a:spcPts val="0"/>
              </a:spcAft>
              <a:buSzPts val="675"/>
              <a:buNone/>
              <a:defRPr sz="675"/>
            </a:lvl6pPr>
            <a:lvl7pPr marL="3200400" lvl="6" indent="-228600" algn="l">
              <a:lnSpc>
                <a:spcPct val="90000"/>
              </a:lnSpc>
              <a:spcBef>
                <a:spcPts val="300"/>
              </a:spcBef>
              <a:spcAft>
                <a:spcPts val="0"/>
              </a:spcAft>
              <a:buSzPts val="675"/>
              <a:buNone/>
              <a:defRPr sz="675"/>
            </a:lvl7pPr>
            <a:lvl8pPr marL="3657600" lvl="7" indent="-228600" algn="l">
              <a:lnSpc>
                <a:spcPct val="90000"/>
              </a:lnSpc>
              <a:spcBef>
                <a:spcPts val="300"/>
              </a:spcBef>
              <a:spcAft>
                <a:spcPts val="0"/>
              </a:spcAft>
              <a:buSzPts val="675"/>
              <a:buNone/>
              <a:defRPr sz="675"/>
            </a:lvl8pPr>
            <a:lvl9pPr marL="4114800" lvl="8" indent="-228600" algn="l">
              <a:lnSpc>
                <a:spcPct val="90000"/>
              </a:lnSpc>
              <a:spcBef>
                <a:spcPts val="300"/>
              </a:spcBef>
              <a:spcAft>
                <a:spcPts val="300"/>
              </a:spcAft>
              <a:buSzPts val="675"/>
              <a:buNone/>
              <a:defRPr sz="675"/>
            </a:lvl9pPr>
          </a:lstStyle>
          <a:p>
            <a:endParaRPr/>
          </a:p>
        </p:txBody>
      </p:sp>
      <p:sp>
        <p:nvSpPr>
          <p:cNvPr id="79" name="Google Shape;79;p9"/>
          <p:cNvSpPr txBox="1">
            <a:spLocks noGrp="1"/>
          </p:cNvSpPr>
          <p:nvPr>
            <p:ph type="dt" idx="10"/>
          </p:nvPr>
        </p:nvSpPr>
        <p:spPr>
          <a:xfrm>
            <a:off x="349134" y="4844839"/>
            <a:ext cx="196388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
          <p:cNvSpPr txBox="1">
            <a:spLocks noGrp="1"/>
          </p:cNvSpPr>
          <p:nvPr>
            <p:ph type="ftr" idx="11"/>
          </p:nvPr>
        </p:nvSpPr>
        <p:spPr>
          <a:xfrm>
            <a:off x="3600450" y="4844839"/>
            <a:ext cx="348615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9"/>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sz="788"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None/>
              <a:defRPr sz="788"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None/>
              <a:defRPr sz="788"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None/>
              <a:defRPr sz="788"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None/>
              <a:defRPr sz="788"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None/>
              <a:defRPr sz="788"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None/>
              <a:defRPr sz="788"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None/>
              <a:defRPr sz="788"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None/>
              <a:defRPr sz="788"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9"/>
          <p:cNvSpPr/>
          <p:nvPr/>
        </p:nvSpPr>
        <p:spPr>
          <a:xfrm>
            <a:off x="2382" y="4687929"/>
            <a:ext cx="9141619" cy="455572"/>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 name="Google Shape;83;p9" descr="Lambton College Logo"/>
          <p:cNvPicPr preferRelativeResize="0"/>
          <p:nvPr/>
        </p:nvPicPr>
        <p:blipFill rotWithShape="1">
          <a:blip r:embed="rId2">
            <a:alphaModFix/>
          </a:blip>
          <a:srcRect/>
          <a:stretch/>
        </p:blipFill>
        <p:spPr>
          <a:xfrm>
            <a:off x="7506777" y="4712745"/>
            <a:ext cx="1628524" cy="438680"/>
          </a:xfrm>
          <a:prstGeom prst="rect">
            <a:avLst/>
          </a:prstGeom>
          <a:noFill/>
          <a:ln>
            <a:noFill/>
          </a:ln>
        </p:spPr>
      </p:pic>
      <p:sp>
        <p:nvSpPr>
          <p:cNvPr id="84" name="Google Shape;84;p9"/>
          <p:cNvSpPr/>
          <p:nvPr/>
        </p:nvSpPr>
        <p:spPr>
          <a:xfrm>
            <a:off x="12" y="4572001"/>
            <a:ext cx="9141619" cy="115927"/>
          </a:xfrm>
          <a:prstGeom prst="rect">
            <a:avLst/>
          </a:prstGeom>
          <a:solidFill>
            <a:srgbClr val="0049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9" descr="Queen's College Logo"/>
          <p:cNvPicPr preferRelativeResize="0"/>
          <p:nvPr/>
        </p:nvPicPr>
        <p:blipFill rotWithShape="1">
          <a:blip r:embed="rId3">
            <a:alphaModFix/>
          </a:blip>
          <a:srcRect/>
          <a:stretch/>
        </p:blipFill>
        <p:spPr>
          <a:xfrm>
            <a:off x="158750" y="4710386"/>
            <a:ext cx="1187450" cy="39150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6"/>
        <p:cNvGrpSpPr/>
        <p:nvPr/>
      </p:nvGrpSpPr>
      <p:grpSpPr>
        <a:xfrm>
          <a:off x="0" y="0"/>
          <a:ext cx="0" cy="0"/>
          <a:chOff x="0" y="0"/>
          <a:chExt cx="0" cy="0"/>
        </a:xfrm>
      </p:grpSpPr>
      <p:sp>
        <p:nvSpPr>
          <p:cNvPr id="87" name="Google Shape;87;p10"/>
          <p:cNvSpPr/>
          <p:nvPr/>
        </p:nvSpPr>
        <p:spPr>
          <a:xfrm>
            <a:off x="0" y="3714750"/>
            <a:ext cx="9141619" cy="1428750"/>
          </a:xfrm>
          <a:prstGeom prst="rect">
            <a:avLst/>
          </a:prstGeom>
          <a:solidFill>
            <a:srgbClr val="0049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a:off x="12" y="3686307"/>
            <a:ext cx="9141619" cy="4800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txBox="1">
            <a:spLocks noGrp="1"/>
          </p:cNvSpPr>
          <p:nvPr>
            <p:ph type="title"/>
          </p:nvPr>
        </p:nvSpPr>
        <p:spPr>
          <a:xfrm>
            <a:off x="822960" y="3806190"/>
            <a:ext cx="7585234" cy="61722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2700"/>
              <a:buFont typeface="Arvo"/>
              <a:buNone/>
              <a:defRPr sz="27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0"/>
          <p:cNvSpPr>
            <a:spLocks noGrp="1"/>
          </p:cNvSpPr>
          <p:nvPr>
            <p:ph type="pic" idx="2"/>
          </p:nvPr>
        </p:nvSpPr>
        <p:spPr>
          <a:xfrm>
            <a:off x="12" y="0"/>
            <a:ext cx="9143989" cy="3686307"/>
          </a:xfrm>
          <a:prstGeom prst="rect">
            <a:avLst/>
          </a:prstGeom>
          <a:solidFill>
            <a:srgbClr val="BECAD4"/>
          </a:solidFill>
          <a:ln>
            <a:noFill/>
          </a:ln>
        </p:spPr>
      </p:sp>
      <p:sp>
        <p:nvSpPr>
          <p:cNvPr id="91" name="Google Shape;91;p10"/>
          <p:cNvSpPr txBox="1">
            <a:spLocks noGrp="1"/>
          </p:cNvSpPr>
          <p:nvPr>
            <p:ph type="body" idx="1"/>
          </p:nvPr>
        </p:nvSpPr>
        <p:spPr>
          <a:xfrm>
            <a:off x="822960" y="4430268"/>
            <a:ext cx="7584948" cy="44577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125"/>
              <a:buNone/>
              <a:defRPr sz="1125">
                <a:solidFill>
                  <a:srgbClr val="FFFFFF"/>
                </a:solidFill>
              </a:defRPr>
            </a:lvl1pPr>
            <a:lvl2pPr marL="914400" lvl="1" indent="-228600" algn="l">
              <a:lnSpc>
                <a:spcPct val="90000"/>
              </a:lnSpc>
              <a:spcBef>
                <a:spcPts val="450"/>
              </a:spcBef>
              <a:spcAft>
                <a:spcPts val="0"/>
              </a:spcAft>
              <a:buSzPts val="900"/>
              <a:buNone/>
              <a:defRPr sz="900"/>
            </a:lvl2pPr>
            <a:lvl3pPr marL="1371600" lvl="2" indent="-228600" algn="l">
              <a:lnSpc>
                <a:spcPct val="90000"/>
              </a:lnSpc>
              <a:spcBef>
                <a:spcPts val="300"/>
              </a:spcBef>
              <a:spcAft>
                <a:spcPts val="0"/>
              </a:spcAft>
              <a:buSzPts val="750"/>
              <a:buNone/>
              <a:defRPr sz="750"/>
            </a:lvl3pPr>
            <a:lvl4pPr marL="1828800" lvl="3" indent="-228600" algn="l">
              <a:lnSpc>
                <a:spcPct val="90000"/>
              </a:lnSpc>
              <a:spcBef>
                <a:spcPts val="300"/>
              </a:spcBef>
              <a:spcAft>
                <a:spcPts val="0"/>
              </a:spcAft>
              <a:buSzPts val="675"/>
              <a:buNone/>
              <a:defRPr sz="675"/>
            </a:lvl4pPr>
            <a:lvl5pPr marL="2286000" lvl="4" indent="-228600" algn="l">
              <a:lnSpc>
                <a:spcPct val="90000"/>
              </a:lnSpc>
              <a:spcBef>
                <a:spcPts val="300"/>
              </a:spcBef>
              <a:spcAft>
                <a:spcPts val="0"/>
              </a:spcAft>
              <a:buSzPts val="675"/>
              <a:buNone/>
              <a:defRPr sz="675"/>
            </a:lvl5pPr>
            <a:lvl6pPr marL="2743200" lvl="5" indent="-228600" algn="l">
              <a:lnSpc>
                <a:spcPct val="90000"/>
              </a:lnSpc>
              <a:spcBef>
                <a:spcPts val="300"/>
              </a:spcBef>
              <a:spcAft>
                <a:spcPts val="0"/>
              </a:spcAft>
              <a:buSzPts val="675"/>
              <a:buNone/>
              <a:defRPr sz="675"/>
            </a:lvl6pPr>
            <a:lvl7pPr marL="3200400" lvl="6" indent="-228600" algn="l">
              <a:lnSpc>
                <a:spcPct val="90000"/>
              </a:lnSpc>
              <a:spcBef>
                <a:spcPts val="300"/>
              </a:spcBef>
              <a:spcAft>
                <a:spcPts val="0"/>
              </a:spcAft>
              <a:buSzPts val="675"/>
              <a:buNone/>
              <a:defRPr sz="675"/>
            </a:lvl7pPr>
            <a:lvl8pPr marL="3657600" lvl="7" indent="-228600" algn="l">
              <a:lnSpc>
                <a:spcPct val="90000"/>
              </a:lnSpc>
              <a:spcBef>
                <a:spcPts val="300"/>
              </a:spcBef>
              <a:spcAft>
                <a:spcPts val="0"/>
              </a:spcAft>
              <a:buSzPts val="675"/>
              <a:buNone/>
              <a:defRPr sz="675"/>
            </a:lvl8pPr>
            <a:lvl9pPr marL="4114800" lvl="8" indent="-228600" algn="l">
              <a:lnSpc>
                <a:spcPct val="90000"/>
              </a:lnSpc>
              <a:spcBef>
                <a:spcPts val="300"/>
              </a:spcBef>
              <a:spcAft>
                <a:spcPts val="300"/>
              </a:spcAft>
              <a:buSzPts val="675"/>
              <a:buNone/>
              <a:defRPr sz="675"/>
            </a:lvl9pPr>
          </a:lstStyle>
          <a:p>
            <a:endParaRPr/>
          </a:p>
        </p:txBody>
      </p:sp>
      <p:sp>
        <p:nvSpPr>
          <p:cNvPr id="92" name="Google Shape;92;p10"/>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0"/>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0"/>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2382" y="4687929"/>
            <a:ext cx="9141619" cy="455572"/>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chemeClr val="dk1"/>
              </a:buClr>
              <a:buSzPts val="3600"/>
              <a:buFont typeface="Arvo"/>
              <a:buNone/>
              <a:defRPr sz="3600" b="0" i="0" u="none" strike="noStrike" cap="none">
                <a:solidFill>
                  <a:schemeClr val="dk1"/>
                </a:solidFill>
                <a:latin typeface="Arvo"/>
                <a:ea typeface="Arvo"/>
                <a:cs typeface="Arvo"/>
                <a:sym typeface="Arv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822960" y="1384301"/>
            <a:ext cx="7543800" cy="3017520"/>
          </a:xfrm>
          <a:prstGeom prst="rect">
            <a:avLst/>
          </a:prstGeom>
          <a:noFill/>
          <a:ln>
            <a:noFill/>
          </a:ln>
        </p:spPr>
        <p:txBody>
          <a:bodyPr spcFirstLastPara="1" wrap="square" lIns="0" tIns="45700" rIns="0" bIns="45700" anchor="t" anchorCtr="0">
            <a:normAutofit/>
          </a:bodyPr>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chemeClr val="dk1"/>
                </a:solidFill>
                <a:latin typeface="Calibri"/>
                <a:ea typeface="Calibri"/>
                <a:cs typeface="Calibri"/>
                <a:sym typeface="Calibri"/>
              </a:defRPr>
            </a:lvl1pPr>
            <a:lvl2pPr marL="914400" marR="0" lvl="1" indent="-314325" algn="l" rtl="0">
              <a:lnSpc>
                <a:spcPct val="90000"/>
              </a:lnSpc>
              <a:spcBef>
                <a:spcPts val="150"/>
              </a:spcBef>
              <a:spcAft>
                <a:spcPts val="0"/>
              </a:spcAft>
              <a:buClr>
                <a:srgbClr val="00497C"/>
              </a:buClr>
              <a:buSzPts val="1350"/>
              <a:buFont typeface="Arial"/>
              <a:buChar char="•"/>
              <a:defRPr sz="1350" b="0" i="0" u="none" strike="noStrike" cap="none">
                <a:solidFill>
                  <a:schemeClr val="dk1"/>
                </a:solidFill>
                <a:latin typeface="Calibri"/>
                <a:ea typeface="Calibri"/>
                <a:cs typeface="Calibri"/>
                <a:sym typeface="Calibri"/>
              </a:defRPr>
            </a:lvl2pPr>
            <a:lvl3pPr marL="1371600" marR="0" lvl="2" indent="-295275" algn="l" rtl="0">
              <a:lnSpc>
                <a:spcPct val="90000"/>
              </a:lnSpc>
              <a:spcBef>
                <a:spcPts val="300"/>
              </a:spcBef>
              <a:spcAft>
                <a:spcPts val="0"/>
              </a:spcAft>
              <a:buClr>
                <a:srgbClr val="00497C"/>
              </a:buClr>
              <a:buSzPts val="1050"/>
              <a:buFont typeface="Arial"/>
              <a:buChar char="•"/>
              <a:defRPr sz="1050" b="0" i="0" u="none" strike="noStrike" cap="none">
                <a:solidFill>
                  <a:schemeClr val="dk1"/>
                </a:solidFill>
                <a:latin typeface="Calibri"/>
                <a:ea typeface="Calibri"/>
                <a:cs typeface="Calibri"/>
                <a:sym typeface="Calibri"/>
              </a:defRPr>
            </a:lvl3pPr>
            <a:lvl4pPr marL="1828800" marR="0" lvl="3" indent="-295275" algn="l" rtl="0">
              <a:lnSpc>
                <a:spcPct val="90000"/>
              </a:lnSpc>
              <a:spcBef>
                <a:spcPts val="300"/>
              </a:spcBef>
              <a:spcAft>
                <a:spcPts val="0"/>
              </a:spcAft>
              <a:buClr>
                <a:srgbClr val="00497C"/>
              </a:buClr>
              <a:buSzPts val="1050"/>
              <a:buFont typeface="Arial"/>
              <a:buChar char="•"/>
              <a:defRPr sz="1050" b="0" i="0" u="none" strike="noStrike" cap="none">
                <a:solidFill>
                  <a:schemeClr val="dk1"/>
                </a:solidFill>
                <a:latin typeface="Calibri"/>
                <a:ea typeface="Calibri"/>
                <a:cs typeface="Calibri"/>
                <a:sym typeface="Calibri"/>
              </a:defRPr>
            </a:lvl4pPr>
            <a:lvl5pPr marL="2286000" marR="0" lvl="4" indent="-295275" algn="l" rtl="0">
              <a:lnSpc>
                <a:spcPct val="90000"/>
              </a:lnSpc>
              <a:spcBef>
                <a:spcPts val="300"/>
              </a:spcBef>
              <a:spcAft>
                <a:spcPts val="0"/>
              </a:spcAft>
              <a:buClr>
                <a:srgbClr val="00497C"/>
              </a:buClr>
              <a:buSzPts val="1050"/>
              <a:buFont typeface="Arial"/>
              <a:buChar char="•"/>
              <a:defRPr sz="1050" b="0" i="0" u="none" strike="noStrike" cap="none">
                <a:solidFill>
                  <a:schemeClr val="dk1"/>
                </a:solidFill>
                <a:latin typeface="Calibri"/>
                <a:ea typeface="Calibri"/>
                <a:cs typeface="Calibri"/>
                <a:sym typeface="Calibri"/>
              </a:defRPr>
            </a:lvl5pPr>
            <a:lvl6pPr marL="2743200" marR="0" lvl="5"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6pPr>
            <a:lvl7pPr marL="3200400" marR="0" lvl="6"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7pPr>
            <a:lvl8pPr marL="3657600" marR="0" lvl="7"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8pPr>
            <a:lvl9pPr marL="4114800" marR="0" lvl="8" indent="-295275" algn="l" rtl="0">
              <a:lnSpc>
                <a:spcPct val="90000"/>
              </a:lnSpc>
              <a:spcBef>
                <a:spcPts val="300"/>
              </a:spcBef>
              <a:spcAft>
                <a:spcPts val="30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9pPr>
          </a:lstStyle>
          <a:p>
            <a:endParaRPr/>
          </a:p>
        </p:txBody>
      </p:sp>
      <p:sp>
        <p:nvSpPr>
          <p:cNvPr id="9" name="Google Shape;9;p1"/>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2" name="Google Shape;12;p1"/>
          <p:cNvCxnSpPr/>
          <p:nvPr/>
        </p:nvCxnSpPr>
        <p:spPr>
          <a:xfrm>
            <a:off x="895149" y="1303384"/>
            <a:ext cx="7475220" cy="0"/>
          </a:xfrm>
          <a:prstGeom prst="straightConnector1">
            <a:avLst/>
          </a:prstGeom>
          <a:noFill/>
          <a:ln w="9525" cap="flat" cmpd="sng">
            <a:solidFill>
              <a:srgbClr val="7F7F7F"/>
            </a:solidFill>
            <a:prstDash val="solid"/>
            <a:round/>
            <a:headEnd type="none" w="sm" len="sm"/>
            <a:tailEnd type="none" w="sm" len="sm"/>
          </a:ln>
        </p:spPr>
      </p:cxnSp>
      <p:pic>
        <p:nvPicPr>
          <p:cNvPr id="13" name="Google Shape;13;p1" descr="Lambton College Logo"/>
          <p:cNvPicPr preferRelativeResize="0"/>
          <p:nvPr/>
        </p:nvPicPr>
        <p:blipFill rotWithShape="1">
          <a:blip r:embed="rId13">
            <a:alphaModFix/>
          </a:blip>
          <a:srcRect/>
          <a:stretch/>
        </p:blipFill>
        <p:spPr>
          <a:xfrm>
            <a:off x="7506777" y="4705311"/>
            <a:ext cx="1628524" cy="438680"/>
          </a:xfrm>
          <a:prstGeom prst="rect">
            <a:avLst/>
          </a:prstGeom>
          <a:noFill/>
          <a:ln>
            <a:noFill/>
          </a:ln>
        </p:spPr>
      </p:pic>
      <p:sp>
        <p:nvSpPr>
          <p:cNvPr id="14" name="Google Shape;14;p1"/>
          <p:cNvSpPr/>
          <p:nvPr/>
        </p:nvSpPr>
        <p:spPr>
          <a:xfrm>
            <a:off x="12" y="4572001"/>
            <a:ext cx="9141619" cy="115927"/>
          </a:xfrm>
          <a:prstGeom prst="rect">
            <a:avLst/>
          </a:prstGeom>
          <a:solidFill>
            <a:srgbClr val="0049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1" descr="Queen's College Logo"/>
          <p:cNvPicPr preferRelativeResize="0"/>
          <p:nvPr/>
        </p:nvPicPr>
        <p:blipFill rotWithShape="1">
          <a:blip r:embed="rId14">
            <a:alphaModFix/>
          </a:blip>
          <a:srcRect/>
          <a:stretch/>
        </p:blipFill>
        <p:spPr>
          <a:xfrm>
            <a:off x="158750" y="4710386"/>
            <a:ext cx="1187450" cy="39150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1.jp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hyperlink" Target="https://www.vmock.com/video"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3.png"/><Relationship Id="rId7"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4"/>
          <p:cNvSpPr/>
          <p:nvPr/>
        </p:nvSpPr>
        <p:spPr>
          <a:xfrm>
            <a:off x="122464" y="1386068"/>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35" name="Google Shape;135;p14"/>
          <p:cNvSpPr txBox="1"/>
          <p:nvPr/>
        </p:nvSpPr>
        <p:spPr>
          <a:xfrm>
            <a:off x="618981" y="1297884"/>
            <a:ext cx="7755667" cy="2585323"/>
          </a:xfrm>
          <a:prstGeom prst="rect">
            <a:avLst/>
          </a:prstGeom>
          <a:noFill/>
          <a:ln>
            <a:noFill/>
          </a:ln>
        </p:spPr>
        <p:txBody>
          <a:bodyPr spcFirstLastPara="1" wrap="square" lIns="0" tIns="0" rIns="0" bIns="0" anchor="t" anchorCtr="0">
            <a:spAutoFit/>
          </a:bodyPr>
          <a:lstStyle/>
          <a:p>
            <a:pPr marL="257188" marR="0" lvl="0" indent="-257188" algn="l" rtl="0">
              <a:lnSpc>
                <a:spcPct val="140000"/>
              </a:lnSpc>
              <a:spcBef>
                <a:spcPts val="0"/>
              </a:spcBef>
              <a:spcAft>
                <a:spcPts val="0"/>
              </a:spcAft>
              <a:buClr>
                <a:srgbClr val="000000"/>
              </a:buClr>
              <a:buSzPts val="1300"/>
              <a:buFont typeface="Arvo"/>
              <a:buAutoNum type="arabicPeriod"/>
            </a:pPr>
            <a:r>
              <a:rPr lang="en-US" sz="2000" b="0" i="0" u="none" strike="noStrike" cap="none" dirty="0">
                <a:solidFill>
                  <a:srgbClr val="242424"/>
                </a:solidFill>
                <a:latin typeface="Arimo"/>
                <a:ea typeface="Arimo"/>
                <a:cs typeface="Arimo"/>
                <a:sym typeface="Arimo"/>
              </a:rPr>
              <a:t>Feedback on previous assignment.</a:t>
            </a:r>
          </a:p>
          <a:p>
            <a:pPr marL="257188" marR="0" lvl="0" indent="-257188" algn="l" rtl="0">
              <a:lnSpc>
                <a:spcPct val="140000"/>
              </a:lnSpc>
              <a:spcBef>
                <a:spcPts val="0"/>
              </a:spcBef>
              <a:spcAft>
                <a:spcPts val="0"/>
              </a:spcAft>
              <a:buClr>
                <a:srgbClr val="000000"/>
              </a:buClr>
              <a:buSzPts val="1300"/>
              <a:buFont typeface="Arvo"/>
              <a:buAutoNum type="arabicPeriod"/>
            </a:pPr>
            <a:endParaRPr lang="en-US" sz="2000" b="0" i="0" u="none" strike="noStrike" cap="none" dirty="0">
              <a:solidFill>
                <a:srgbClr val="242424"/>
              </a:solidFill>
              <a:latin typeface="Arimo"/>
              <a:ea typeface="Arimo"/>
              <a:cs typeface="Arimo"/>
              <a:sym typeface="Arimo"/>
            </a:endParaRPr>
          </a:p>
          <a:p>
            <a:pPr marL="257188" marR="0" lvl="0" indent="-257188" algn="l" rtl="0">
              <a:lnSpc>
                <a:spcPct val="140000"/>
              </a:lnSpc>
              <a:spcBef>
                <a:spcPts val="0"/>
              </a:spcBef>
              <a:spcAft>
                <a:spcPts val="0"/>
              </a:spcAft>
              <a:buClr>
                <a:srgbClr val="000000"/>
              </a:buClr>
              <a:buSzPts val="1300"/>
              <a:buFont typeface="Arvo"/>
              <a:buAutoNum type="arabicPeriod"/>
            </a:pPr>
            <a:r>
              <a:rPr lang="en-US" sz="2000" dirty="0">
                <a:solidFill>
                  <a:srgbClr val="242424"/>
                </a:solidFill>
                <a:latin typeface="Arimo"/>
                <a:ea typeface="Arimo"/>
                <a:cs typeface="Arimo"/>
                <a:sym typeface="Arimo"/>
              </a:rPr>
              <a:t>Lecture, Q &amp; A, discussion – </a:t>
            </a:r>
            <a:r>
              <a:rPr lang="en-US" sz="2000" dirty="0" smtClean="0">
                <a:solidFill>
                  <a:srgbClr val="242424"/>
                </a:solidFill>
                <a:latin typeface="Arimo"/>
                <a:ea typeface="Arimo"/>
                <a:cs typeface="Arimo"/>
                <a:sym typeface="Arimo"/>
              </a:rPr>
              <a:t>Writing an Effective Cover Letter and Resume</a:t>
            </a:r>
          </a:p>
          <a:p>
            <a:pPr marL="257188" marR="0" lvl="0" indent="-257188" algn="l" rtl="0">
              <a:lnSpc>
                <a:spcPct val="140000"/>
              </a:lnSpc>
              <a:spcBef>
                <a:spcPts val="0"/>
              </a:spcBef>
              <a:spcAft>
                <a:spcPts val="0"/>
              </a:spcAft>
              <a:buClr>
                <a:srgbClr val="000000"/>
              </a:buClr>
              <a:buSzPts val="1300"/>
              <a:buFont typeface="Arvo"/>
              <a:buAutoNum type="arabicPeriod"/>
            </a:pPr>
            <a:endParaRPr lang="en-US" sz="2000" dirty="0">
              <a:solidFill>
                <a:srgbClr val="242424"/>
              </a:solidFill>
              <a:latin typeface="Arimo"/>
              <a:ea typeface="Arimo"/>
              <a:cs typeface="Arimo"/>
              <a:sym typeface="Arimo"/>
            </a:endParaRPr>
          </a:p>
          <a:p>
            <a:pPr marL="257188" marR="0" lvl="0" indent="-257188" algn="l" rtl="0">
              <a:lnSpc>
                <a:spcPct val="140000"/>
              </a:lnSpc>
              <a:spcBef>
                <a:spcPts val="0"/>
              </a:spcBef>
              <a:spcAft>
                <a:spcPts val="0"/>
              </a:spcAft>
              <a:buClr>
                <a:srgbClr val="000000"/>
              </a:buClr>
              <a:buSzPts val="1300"/>
              <a:buFont typeface="Arvo"/>
              <a:buAutoNum type="arabicPeriod"/>
            </a:pPr>
            <a:r>
              <a:rPr lang="en-US" sz="2000" b="0" i="0" u="none" strike="noStrike" cap="none" dirty="0" smtClean="0">
                <a:solidFill>
                  <a:srgbClr val="242424"/>
                </a:solidFill>
                <a:latin typeface="Arimo"/>
                <a:ea typeface="Arimo"/>
                <a:cs typeface="Arimo"/>
                <a:sym typeface="Arimo"/>
              </a:rPr>
              <a:t>Cover Letter and Resume Assignment</a:t>
            </a:r>
            <a:endParaRPr sz="2000" dirty="0"/>
          </a:p>
        </p:txBody>
      </p:sp>
      <p:sp>
        <p:nvSpPr>
          <p:cNvPr id="136" name="Google Shape;136;p14"/>
          <p:cNvSpPr txBox="1"/>
          <p:nvPr/>
        </p:nvSpPr>
        <p:spPr>
          <a:xfrm>
            <a:off x="514350" y="237025"/>
            <a:ext cx="6969926" cy="81253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400" b="0" i="0" u="none" strike="noStrike" cap="none" dirty="0">
                <a:solidFill>
                  <a:srgbClr val="242424"/>
                </a:solidFill>
                <a:sym typeface="Arial"/>
              </a:rPr>
              <a:t>Agenda</a:t>
            </a:r>
            <a:endParaRPr sz="4400" dirty="0"/>
          </a:p>
        </p:txBody>
      </p:sp>
    </p:spTree>
    <p:extLst>
      <p:ext uri="{BB962C8B-B14F-4D97-AF65-F5344CB8AC3E}">
        <p14:creationId xmlns:p14="http://schemas.microsoft.com/office/powerpoint/2010/main" val="29923734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1"/>
          <p:cNvPicPr preferRelativeResize="0"/>
          <p:nvPr/>
        </p:nvPicPr>
        <p:blipFill rotWithShape="1">
          <a:blip r:embed="rId3">
            <a:alphaModFix amt="9999"/>
          </a:blip>
          <a:srcRect t="16216" b="16217"/>
          <a:stretch/>
        </p:blipFill>
        <p:spPr>
          <a:xfrm>
            <a:off x="8861" y="0"/>
            <a:ext cx="9135139" cy="4236590"/>
          </a:xfrm>
          <a:prstGeom prst="rect">
            <a:avLst/>
          </a:prstGeom>
          <a:noFill/>
          <a:ln>
            <a:noFill/>
          </a:ln>
        </p:spPr>
      </p:pic>
      <p:sp>
        <p:nvSpPr>
          <p:cNvPr id="219" name="Google Shape;219;p21"/>
          <p:cNvSpPr txBox="1"/>
          <p:nvPr/>
        </p:nvSpPr>
        <p:spPr>
          <a:xfrm>
            <a:off x="514350" y="326453"/>
            <a:ext cx="8115300"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0" i="0" u="none" strike="noStrike" cap="none">
                <a:solidFill>
                  <a:srgbClr val="242424"/>
                </a:solidFill>
                <a:latin typeface="Arial"/>
                <a:ea typeface="Arial"/>
                <a:cs typeface="Arial"/>
                <a:sym typeface="Arial"/>
              </a:rPr>
              <a:t>Cover Letter - Introduction Section</a:t>
            </a:r>
            <a:endParaRPr/>
          </a:p>
        </p:txBody>
      </p:sp>
      <p:sp>
        <p:nvSpPr>
          <p:cNvPr id="220" name="Google Shape;220;p21"/>
          <p:cNvSpPr txBox="1"/>
          <p:nvPr/>
        </p:nvSpPr>
        <p:spPr>
          <a:xfrm>
            <a:off x="514350" y="951285"/>
            <a:ext cx="8260013" cy="329006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1" i="0" u="none" strike="noStrike" cap="none">
                <a:solidFill>
                  <a:srgbClr val="242424"/>
                </a:solidFill>
                <a:latin typeface="Arimo"/>
                <a:ea typeface="Arimo"/>
                <a:cs typeface="Arimo"/>
                <a:sym typeface="Arimo"/>
              </a:rPr>
              <a:t>The purpose of your letter, what are you applying for?</a:t>
            </a:r>
            <a:endParaRPr/>
          </a:p>
          <a:p>
            <a:pPr marL="0" marR="0" lvl="0" indent="0" algn="l" rtl="0">
              <a:lnSpc>
                <a:spcPct val="175000"/>
              </a:lnSpc>
              <a:spcBef>
                <a:spcPts val="0"/>
              </a:spcBef>
              <a:spcAft>
                <a:spcPts val="0"/>
              </a:spcAft>
              <a:buNone/>
            </a:pPr>
            <a:endParaRPr sz="2000" b="1"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r>
              <a:rPr lang="en-US" sz="2000" b="0" i="0" u="none" strike="noStrike" cap="none">
                <a:solidFill>
                  <a:srgbClr val="242424"/>
                </a:solidFill>
                <a:latin typeface="Arimo"/>
                <a:ea typeface="Arimo"/>
                <a:cs typeface="Arimo"/>
                <a:sym typeface="Arimo"/>
              </a:rPr>
              <a:t>Example: Please consider my application for the position of ______ advertised at _____ on ____date</a:t>
            </a:r>
            <a:endParaRPr/>
          </a:p>
          <a:p>
            <a:pPr marL="0" marR="0" lvl="0" indent="0" algn="l" rtl="0">
              <a:lnSpc>
                <a:spcPct val="140000"/>
              </a:lnSpc>
              <a:spcBef>
                <a:spcPts val="0"/>
              </a:spcBef>
              <a:spcAft>
                <a:spcPts val="0"/>
              </a:spcAft>
              <a:buNone/>
            </a:pPr>
            <a:endParaRPr sz="2000" b="0"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r>
              <a:rPr lang="en-US" sz="2000" b="0" i="0" u="none" strike="noStrike" cap="none">
                <a:solidFill>
                  <a:srgbClr val="242424"/>
                </a:solidFill>
                <a:latin typeface="Arimo"/>
                <a:ea typeface="Arimo"/>
                <a:cs typeface="Arimo"/>
                <a:sym typeface="Arimo"/>
              </a:rPr>
              <a:t>OR</a:t>
            </a:r>
            <a:endParaRPr/>
          </a:p>
          <a:p>
            <a:pPr marL="0" marR="0" lvl="0" indent="0" algn="l" rtl="0">
              <a:lnSpc>
                <a:spcPct val="140000"/>
              </a:lnSpc>
              <a:spcBef>
                <a:spcPts val="0"/>
              </a:spcBef>
              <a:spcAft>
                <a:spcPts val="0"/>
              </a:spcAft>
              <a:buNone/>
            </a:pPr>
            <a:endParaRPr sz="2000" b="0"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r>
              <a:rPr lang="en-US" sz="2000" b="0" i="0" u="none" strike="noStrike" cap="none">
                <a:solidFill>
                  <a:srgbClr val="242424"/>
                </a:solidFill>
                <a:latin typeface="Arimo"/>
                <a:ea typeface="Arimo"/>
                <a:cs typeface="Arimo"/>
                <a:sym typeface="Arimo"/>
              </a:rPr>
              <a:t>Please consider my application for any part-time positions that come available at _________</a:t>
            </a:r>
            <a:endParaRPr/>
          </a:p>
        </p:txBody>
      </p:sp>
      <p:sp>
        <p:nvSpPr>
          <p:cNvPr id="221" name="Google Shape;221;p21"/>
          <p:cNvSpPr/>
          <p:nvPr/>
        </p:nvSpPr>
        <p:spPr>
          <a:xfrm>
            <a:off x="0" y="4629150"/>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2" name="Google Shape;222;p21"/>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223" name="Google Shape;223;p21"/>
          <p:cNvGrpSpPr/>
          <p:nvPr/>
        </p:nvGrpSpPr>
        <p:grpSpPr>
          <a:xfrm>
            <a:off x="7353519" y="4338247"/>
            <a:ext cx="1420844" cy="205744"/>
            <a:chOff x="0" y="-38100"/>
            <a:chExt cx="2711222" cy="562889"/>
          </a:xfrm>
        </p:grpSpPr>
        <p:pic>
          <p:nvPicPr>
            <p:cNvPr id="224" name="Google Shape;224;p21"/>
            <p:cNvPicPr preferRelativeResize="0"/>
            <p:nvPr/>
          </p:nvPicPr>
          <p:blipFill rotWithShape="1">
            <a:blip r:embed="rId4">
              <a:alphaModFix/>
            </a:blip>
            <a:srcRect/>
            <a:stretch/>
          </p:blipFill>
          <p:spPr>
            <a:xfrm flipH="1">
              <a:off x="2221462" y="97817"/>
              <a:ext cx="489760" cy="325913"/>
            </a:xfrm>
            <a:prstGeom prst="rect">
              <a:avLst/>
            </a:prstGeom>
            <a:noFill/>
            <a:ln>
              <a:noFill/>
            </a:ln>
          </p:spPr>
        </p:pic>
        <p:sp>
          <p:nvSpPr>
            <p:cNvPr id="225" name="Google Shape;225;p21"/>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2"/>
          <p:cNvSpPr/>
          <p:nvPr/>
        </p:nvSpPr>
        <p:spPr>
          <a:xfrm>
            <a:off x="0" y="4629150"/>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31" name="Google Shape;231;p22"/>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232" name="Google Shape;232;p22"/>
          <p:cNvGrpSpPr/>
          <p:nvPr/>
        </p:nvGrpSpPr>
        <p:grpSpPr>
          <a:xfrm>
            <a:off x="7430157" y="4192217"/>
            <a:ext cx="1260837" cy="422648"/>
            <a:chOff x="0" y="-38100"/>
            <a:chExt cx="2711222" cy="562889"/>
          </a:xfrm>
        </p:grpSpPr>
        <p:pic>
          <p:nvPicPr>
            <p:cNvPr id="233" name="Google Shape;233;p22"/>
            <p:cNvPicPr preferRelativeResize="0"/>
            <p:nvPr/>
          </p:nvPicPr>
          <p:blipFill rotWithShape="1">
            <a:blip r:embed="rId3">
              <a:alphaModFix/>
            </a:blip>
            <a:srcRect/>
            <a:stretch/>
          </p:blipFill>
          <p:spPr>
            <a:xfrm flipH="1">
              <a:off x="2221462" y="97817"/>
              <a:ext cx="489760" cy="325913"/>
            </a:xfrm>
            <a:prstGeom prst="rect">
              <a:avLst/>
            </a:prstGeom>
            <a:noFill/>
            <a:ln>
              <a:noFill/>
            </a:ln>
          </p:spPr>
        </p:pic>
        <p:sp>
          <p:nvSpPr>
            <p:cNvPr id="234" name="Google Shape;234;p22"/>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pic>
        <p:nvPicPr>
          <p:cNvPr id="235" name="Google Shape;235;p22"/>
          <p:cNvPicPr preferRelativeResize="0"/>
          <p:nvPr/>
        </p:nvPicPr>
        <p:blipFill rotWithShape="1">
          <a:blip r:embed="rId4">
            <a:alphaModFix amt="9999"/>
          </a:blip>
          <a:srcRect t="16216" b="16217"/>
          <a:stretch/>
        </p:blipFill>
        <p:spPr>
          <a:xfrm>
            <a:off x="8861" y="-45421"/>
            <a:ext cx="9135139" cy="3991873"/>
          </a:xfrm>
          <a:prstGeom prst="rect">
            <a:avLst/>
          </a:prstGeom>
          <a:noFill/>
          <a:ln>
            <a:noFill/>
          </a:ln>
        </p:spPr>
      </p:pic>
      <p:sp>
        <p:nvSpPr>
          <p:cNvPr id="236" name="Google Shape;236;p22"/>
          <p:cNvSpPr txBox="1"/>
          <p:nvPr/>
        </p:nvSpPr>
        <p:spPr>
          <a:xfrm>
            <a:off x="514350" y="326453"/>
            <a:ext cx="8115300"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0" i="0" u="none" strike="noStrike" cap="none">
                <a:solidFill>
                  <a:srgbClr val="242424"/>
                </a:solidFill>
                <a:latin typeface="Arial"/>
                <a:ea typeface="Arial"/>
                <a:cs typeface="Arial"/>
                <a:sym typeface="Arial"/>
              </a:rPr>
              <a:t>Cover Letter - Education Section</a:t>
            </a:r>
            <a:endParaRPr/>
          </a:p>
        </p:txBody>
      </p:sp>
      <p:sp>
        <p:nvSpPr>
          <p:cNvPr id="237" name="Google Shape;237;p22"/>
          <p:cNvSpPr txBox="1"/>
          <p:nvPr/>
        </p:nvSpPr>
        <p:spPr>
          <a:xfrm>
            <a:off x="514350" y="951285"/>
            <a:ext cx="8259900" cy="3863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1" i="0" u="none" strike="noStrike" cap="none">
                <a:solidFill>
                  <a:srgbClr val="242424"/>
                </a:solidFill>
                <a:latin typeface="Arimo"/>
                <a:ea typeface="Arimo"/>
                <a:cs typeface="Arimo"/>
                <a:sym typeface="Arimo"/>
              </a:rPr>
              <a:t>What have you gained from post-secondary education that qualifies you related to the position?</a:t>
            </a:r>
            <a:endParaRPr/>
          </a:p>
          <a:p>
            <a:pPr marL="0" marR="0" lvl="0" indent="0" algn="l" rtl="0">
              <a:lnSpc>
                <a:spcPct val="140000"/>
              </a:lnSpc>
              <a:spcBef>
                <a:spcPts val="0"/>
              </a:spcBef>
              <a:spcAft>
                <a:spcPts val="0"/>
              </a:spcAft>
              <a:buNone/>
            </a:pPr>
            <a:endParaRPr sz="2000" b="1"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r>
              <a:rPr lang="en-US" sz="2000" b="0" i="0" u="none" strike="noStrike" cap="none">
                <a:solidFill>
                  <a:srgbClr val="242424"/>
                </a:solidFill>
                <a:latin typeface="Arimo"/>
                <a:ea typeface="Arimo"/>
                <a:cs typeface="Arimo"/>
                <a:sym typeface="Arimo"/>
              </a:rPr>
              <a:t>Example: </a:t>
            </a:r>
            <a:endParaRPr/>
          </a:p>
          <a:p>
            <a:pPr marL="0" marR="0" lvl="0" indent="0" algn="l" rtl="0">
              <a:lnSpc>
                <a:spcPct val="140000"/>
              </a:lnSpc>
              <a:spcBef>
                <a:spcPts val="0"/>
              </a:spcBef>
              <a:spcAft>
                <a:spcPts val="0"/>
              </a:spcAft>
              <a:buNone/>
            </a:pPr>
            <a:endParaRPr sz="2000" b="0"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r>
              <a:rPr lang="en-US" sz="2000" b="0" i="0" u="none" strike="noStrike" cap="none">
                <a:solidFill>
                  <a:srgbClr val="242424"/>
                </a:solidFill>
                <a:latin typeface="Arimo"/>
                <a:ea typeface="Arimo"/>
                <a:cs typeface="Arimo"/>
                <a:sym typeface="Arimo"/>
              </a:rPr>
              <a:t>Currently enrolled in ________ at Lambton College through which I have gained a </a:t>
            </a:r>
            <a:r>
              <a:rPr lang="en-US" sz="2000">
                <a:solidFill>
                  <a:srgbClr val="242424"/>
                </a:solidFill>
                <a:latin typeface="Arimo"/>
                <a:ea typeface="Arimo"/>
                <a:cs typeface="Arimo"/>
                <a:sym typeface="Arimo"/>
              </a:rPr>
              <a:t>solid</a:t>
            </a:r>
            <a:r>
              <a:rPr lang="en-US" sz="2000" b="0" i="0" u="none" strike="noStrike" cap="none">
                <a:solidFill>
                  <a:srgbClr val="242424"/>
                </a:solidFill>
                <a:latin typeface="Arimo"/>
                <a:ea typeface="Arimo"/>
                <a:cs typeface="Arimo"/>
                <a:sym typeface="Arimo"/>
              </a:rPr>
              <a:t> working knowledge of.......</a:t>
            </a:r>
            <a:endParaRPr/>
          </a:p>
          <a:p>
            <a:pPr marL="0" marR="0" lvl="0" indent="0" algn="l" rtl="0">
              <a:lnSpc>
                <a:spcPct val="175000"/>
              </a:lnSpc>
              <a:spcBef>
                <a:spcPts val="0"/>
              </a:spcBef>
              <a:spcAft>
                <a:spcPts val="0"/>
              </a:spcAft>
              <a:buNone/>
            </a:pPr>
            <a:endParaRPr sz="2000" b="0"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endParaRPr sz="2000" b="0" i="0" u="none" strike="noStrike" cap="none">
              <a:solidFill>
                <a:srgbClr val="242424"/>
              </a:solidFill>
              <a:latin typeface="Arimo"/>
              <a:ea typeface="Arimo"/>
              <a:cs typeface="Arimo"/>
              <a:sym typeface="Arim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3"/>
          <p:cNvSpPr/>
          <p:nvPr/>
        </p:nvSpPr>
        <p:spPr>
          <a:xfrm>
            <a:off x="0" y="4629150"/>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43" name="Google Shape;243;p23"/>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244" name="Google Shape;244;p23"/>
          <p:cNvGrpSpPr/>
          <p:nvPr/>
        </p:nvGrpSpPr>
        <p:grpSpPr>
          <a:xfrm>
            <a:off x="7370296" y="4192216"/>
            <a:ext cx="1412927" cy="294760"/>
            <a:chOff x="0" y="-38100"/>
            <a:chExt cx="2711222" cy="562889"/>
          </a:xfrm>
        </p:grpSpPr>
        <p:pic>
          <p:nvPicPr>
            <p:cNvPr id="245" name="Google Shape;245;p23"/>
            <p:cNvPicPr preferRelativeResize="0"/>
            <p:nvPr/>
          </p:nvPicPr>
          <p:blipFill rotWithShape="1">
            <a:blip r:embed="rId3">
              <a:alphaModFix/>
            </a:blip>
            <a:srcRect/>
            <a:stretch/>
          </p:blipFill>
          <p:spPr>
            <a:xfrm flipH="1">
              <a:off x="2221462" y="97817"/>
              <a:ext cx="489760" cy="325913"/>
            </a:xfrm>
            <a:prstGeom prst="rect">
              <a:avLst/>
            </a:prstGeom>
            <a:noFill/>
            <a:ln>
              <a:noFill/>
            </a:ln>
          </p:spPr>
        </p:pic>
        <p:sp>
          <p:nvSpPr>
            <p:cNvPr id="246" name="Google Shape;246;p23"/>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pic>
        <p:nvPicPr>
          <p:cNvPr id="247" name="Google Shape;247;p23"/>
          <p:cNvPicPr preferRelativeResize="0"/>
          <p:nvPr/>
        </p:nvPicPr>
        <p:blipFill rotWithShape="1">
          <a:blip r:embed="rId4">
            <a:alphaModFix amt="9999"/>
          </a:blip>
          <a:srcRect t="16216" b="16217"/>
          <a:stretch/>
        </p:blipFill>
        <p:spPr>
          <a:xfrm>
            <a:off x="8861" y="0"/>
            <a:ext cx="9135139" cy="4629150"/>
          </a:xfrm>
          <a:prstGeom prst="rect">
            <a:avLst/>
          </a:prstGeom>
          <a:noFill/>
          <a:ln>
            <a:noFill/>
          </a:ln>
        </p:spPr>
      </p:pic>
      <p:sp>
        <p:nvSpPr>
          <p:cNvPr id="248" name="Google Shape;248;p23"/>
          <p:cNvSpPr txBox="1"/>
          <p:nvPr/>
        </p:nvSpPr>
        <p:spPr>
          <a:xfrm>
            <a:off x="514350" y="326453"/>
            <a:ext cx="8115300"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0" i="0" u="none" strike="noStrike" cap="none">
                <a:solidFill>
                  <a:srgbClr val="242424"/>
                </a:solidFill>
                <a:latin typeface="Arial"/>
                <a:ea typeface="Arial"/>
                <a:cs typeface="Arial"/>
                <a:sym typeface="Arial"/>
              </a:rPr>
              <a:t>Cover Letter - Experience &amp; Skills Section</a:t>
            </a:r>
            <a:endParaRPr/>
          </a:p>
        </p:txBody>
      </p:sp>
      <p:sp>
        <p:nvSpPr>
          <p:cNvPr id="249" name="Google Shape;249;p23"/>
          <p:cNvSpPr txBox="1"/>
          <p:nvPr/>
        </p:nvSpPr>
        <p:spPr>
          <a:xfrm>
            <a:off x="514350" y="951285"/>
            <a:ext cx="8260013" cy="364914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1" i="0" u="none" strike="noStrike" cap="none">
                <a:solidFill>
                  <a:srgbClr val="242424"/>
                </a:solidFill>
                <a:latin typeface="Arimo"/>
                <a:ea typeface="Arimo"/>
                <a:cs typeface="Arimo"/>
                <a:sym typeface="Arimo"/>
              </a:rPr>
              <a:t>What specific experience and skills have you gained from work, volunteering, other activities that qualify you for the position? </a:t>
            </a:r>
            <a:endParaRPr/>
          </a:p>
          <a:p>
            <a:pPr marL="0" marR="0" lvl="0" indent="0" algn="l" rtl="0">
              <a:lnSpc>
                <a:spcPct val="140000"/>
              </a:lnSpc>
              <a:spcBef>
                <a:spcPts val="0"/>
              </a:spcBef>
              <a:spcAft>
                <a:spcPts val="0"/>
              </a:spcAft>
              <a:buNone/>
            </a:pPr>
            <a:endParaRPr sz="2000" b="1"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r>
              <a:rPr lang="en-US" sz="2000" b="0" i="0" u="none" strike="noStrike" cap="none">
                <a:solidFill>
                  <a:srgbClr val="242424"/>
                </a:solidFill>
                <a:latin typeface="Arimo"/>
                <a:ea typeface="Arimo"/>
                <a:cs typeface="Arimo"/>
                <a:sym typeface="Arimo"/>
              </a:rPr>
              <a:t>Example: </a:t>
            </a:r>
            <a:endParaRPr/>
          </a:p>
          <a:p>
            <a:pPr marL="0" marR="0" lvl="0" indent="0" algn="l" rtl="0">
              <a:lnSpc>
                <a:spcPct val="140000"/>
              </a:lnSpc>
              <a:spcBef>
                <a:spcPts val="0"/>
              </a:spcBef>
              <a:spcAft>
                <a:spcPts val="0"/>
              </a:spcAft>
              <a:buNone/>
            </a:pPr>
            <a:endParaRPr sz="2000" b="0"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r>
              <a:rPr lang="en-US" sz="2000" b="0" i="0" u="none" strike="noStrike" cap="none">
                <a:solidFill>
                  <a:srgbClr val="242424"/>
                </a:solidFill>
                <a:latin typeface="Arimo"/>
                <a:ea typeface="Arimo"/>
                <a:cs typeface="Arimo"/>
                <a:sym typeface="Arimo"/>
              </a:rPr>
              <a:t>While working as a Customer Service Representative at BMO I developed excellent interpersonal skills and was able to manage clients' problems and offer effective solutions........</a:t>
            </a:r>
            <a:endParaRPr/>
          </a:p>
          <a:p>
            <a:pPr marL="0" marR="0" lvl="0" indent="0" algn="l" rtl="0">
              <a:lnSpc>
                <a:spcPct val="175000"/>
              </a:lnSpc>
              <a:spcBef>
                <a:spcPts val="0"/>
              </a:spcBef>
              <a:spcAft>
                <a:spcPts val="0"/>
              </a:spcAft>
              <a:buNone/>
            </a:pPr>
            <a:endParaRPr sz="2000" b="0"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endParaRPr sz="2000" b="0" i="0" u="none" strike="noStrike" cap="none">
              <a:solidFill>
                <a:srgbClr val="242424"/>
              </a:solidFill>
              <a:latin typeface="Arimo"/>
              <a:ea typeface="Arimo"/>
              <a:cs typeface="Arimo"/>
              <a:sym typeface="Arim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4"/>
          <p:cNvSpPr/>
          <p:nvPr/>
        </p:nvSpPr>
        <p:spPr>
          <a:xfrm>
            <a:off x="0" y="4629150"/>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55" name="Google Shape;255;p24"/>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256" name="Google Shape;256;p24"/>
          <p:cNvGrpSpPr/>
          <p:nvPr/>
        </p:nvGrpSpPr>
        <p:grpSpPr>
          <a:xfrm>
            <a:off x="7546480" y="4291539"/>
            <a:ext cx="1345850" cy="304123"/>
            <a:chOff x="0" y="-38100"/>
            <a:chExt cx="2711222" cy="562889"/>
          </a:xfrm>
        </p:grpSpPr>
        <p:pic>
          <p:nvPicPr>
            <p:cNvPr id="257" name="Google Shape;257;p24"/>
            <p:cNvPicPr preferRelativeResize="0"/>
            <p:nvPr/>
          </p:nvPicPr>
          <p:blipFill rotWithShape="1">
            <a:blip r:embed="rId3">
              <a:alphaModFix/>
            </a:blip>
            <a:srcRect/>
            <a:stretch/>
          </p:blipFill>
          <p:spPr>
            <a:xfrm flipH="1">
              <a:off x="2221462" y="97817"/>
              <a:ext cx="489760" cy="325913"/>
            </a:xfrm>
            <a:prstGeom prst="rect">
              <a:avLst/>
            </a:prstGeom>
            <a:noFill/>
            <a:ln>
              <a:noFill/>
            </a:ln>
          </p:spPr>
        </p:pic>
        <p:sp>
          <p:nvSpPr>
            <p:cNvPr id="258" name="Google Shape;258;p24"/>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pic>
        <p:nvPicPr>
          <p:cNvPr id="259" name="Google Shape;259;p24"/>
          <p:cNvPicPr preferRelativeResize="0"/>
          <p:nvPr/>
        </p:nvPicPr>
        <p:blipFill rotWithShape="1">
          <a:blip r:embed="rId4">
            <a:alphaModFix amt="9999"/>
          </a:blip>
          <a:srcRect t="16216" b="16217"/>
          <a:stretch/>
        </p:blipFill>
        <p:spPr>
          <a:xfrm>
            <a:off x="8861" y="0"/>
            <a:ext cx="9135139" cy="4629150"/>
          </a:xfrm>
          <a:prstGeom prst="rect">
            <a:avLst/>
          </a:prstGeom>
          <a:noFill/>
          <a:ln>
            <a:noFill/>
          </a:ln>
        </p:spPr>
      </p:pic>
      <p:sp>
        <p:nvSpPr>
          <p:cNvPr id="260" name="Google Shape;260;p24"/>
          <p:cNvSpPr txBox="1"/>
          <p:nvPr/>
        </p:nvSpPr>
        <p:spPr>
          <a:xfrm>
            <a:off x="514350" y="326453"/>
            <a:ext cx="8115300"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0" i="0" u="none" strike="noStrike" cap="none">
                <a:solidFill>
                  <a:srgbClr val="242424"/>
                </a:solidFill>
                <a:latin typeface="Arial"/>
                <a:ea typeface="Arial"/>
                <a:cs typeface="Arial"/>
                <a:sym typeface="Arial"/>
              </a:rPr>
              <a:t>Cover Letter - Closing Section</a:t>
            </a:r>
            <a:endParaRPr/>
          </a:p>
        </p:txBody>
      </p:sp>
      <p:sp>
        <p:nvSpPr>
          <p:cNvPr id="261" name="Google Shape;261;p24"/>
          <p:cNvSpPr txBox="1"/>
          <p:nvPr/>
        </p:nvSpPr>
        <p:spPr>
          <a:xfrm>
            <a:off x="251670" y="951285"/>
            <a:ext cx="8732939" cy="364914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1" i="0" u="none" strike="noStrike" cap="none">
                <a:solidFill>
                  <a:srgbClr val="242424"/>
                </a:solidFill>
                <a:latin typeface="Arimo"/>
                <a:ea typeface="Arimo"/>
                <a:cs typeface="Arimo"/>
                <a:sym typeface="Arimo"/>
              </a:rPr>
              <a:t>Thank the reader, request interest in an interview and include contact information.</a:t>
            </a:r>
            <a:endParaRPr/>
          </a:p>
          <a:p>
            <a:pPr marL="0" marR="0" lvl="0" indent="0" algn="l" rtl="0">
              <a:lnSpc>
                <a:spcPct val="140000"/>
              </a:lnSpc>
              <a:spcBef>
                <a:spcPts val="0"/>
              </a:spcBef>
              <a:spcAft>
                <a:spcPts val="0"/>
              </a:spcAft>
              <a:buNone/>
            </a:pPr>
            <a:endParaRPr sz="2000" b="1"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r>
              <a:rPr lang="en-US" sz="2000" b="0" i="0" u="none" strike="noStrike" cap="none">
                <a:solidFill>
                  <a:srgbClr val="242424"/>
                </a:solidFill>
                <a:latin typeface="Arimo"/>
                <a:ea typeface="Arimo"/>
                <a:cs typeface="Arimo"/>
                <a:sym typeface="Arimo"/>
              </a:rPr>
              <a:t>Example: </a:t>
            </a:r>
            <a:endParaRPr/>
          </a:p>
          <a:p>
            <a:pPr marL="0" marR="0" lvl="0" indent="0" algn="l" rtl="0">
              <a:lnSpc>
                <a:spcPct val="140000"/>
              </a:lnSpc>
              <a:spcBef>
                <a:spcPts val="0"/>
              </a:spcBef>
              <a:spcAft>
                <a:spcPts val="0"/>
              </a:spcAft>
              <a:buNone/>
            </a:pPr>
            <a:endParaRPr sz="2000" b="0"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r>
              <a:rPr lang="en-US" sz="2000" b="0" i="0" u="none" strike="noStrike" cap="none">
                <a:solidFill>
                  <a:srgbClr val="242424"/>
                </a:solidFill>
                <a:latin typeface="Arimo"/>
                <a:ea typeface="Arimo"/>
                <a:cs typeface="Arimo"/>
                <a:sym typeface="Arimo"/>
              </a:rPr>
              <a:t>Thank you for reviewing my resume. I look forward to hearing from you to further discuss my qualifications at an interview. I can be reached at _______ or via email at ________.</a:t>
            </a:r>
            <a:endParaRPr/>
          </a:p>
          <a:p>
            <a:pPr marL="0" marR="0" lvl="0" indent="0" algn="l" rtl="0">
              <a:lnSpc>
                <a:spcPct val="175000"/>
              </a:lnSpc>
              <a:spcBef>
                <a:spcPts val="0"/>
              </a:spcBef>
              <a:spcAft>
                <a:spcPts val="0"/>
              </a:spcAft>
              <a:buNone/>
            </a:pPr>
            <a:endParaRPr sz="2000" b="0"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endParaRPr sz="2000" b="0" i="0" u="none" strike="noStrike" cap="none">
              <a:solidFill>
                <a:srgbClr val="242424"/>
              </a:solidFill>
              <a:latin typeface="Arimo"/>
              <a:ea typeface="Arimo"/>
              <a:cs typeface="Arimo"/>
              <a:sym typeface="Arim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25"/>
          <p:cNvPicPr preferRelativeResize="0"/>
          <p:nvPr/>
        </p:nvPicPr>
        <p:blipFill rotWithShape="1">
          <a:blip r:embed="rId3">
            <a:alphaModFix amt="9999"/>
          </a:blip>
          <a:srcRect t="16216" b="16217"/>
          <a:stretch/>
        </p:blipFill>
        <p:spPr>
          <a:xfrm>
            <a:off x="8861" y="0"/>
            <a:ext cx="9135139" cy="4629150"/>
          </a:xfrm>
          <a:prstGeom prst="rect">
            <a:avLst/>
          </a:prstGeom>
          <a:noFill/>
          <a:ln>
            <a:noFill/>
          </a:ln>
        </p:spPr>
      </p:pic>
      <p:sp>
        <p:nvSpPr>
          <p:cNvPr id="267" name="Google Shape;267;p25"/>
          <p:cNvSpPr txBox="1"/>
          <p:nvPr/>
        </p:nvSpPr>
        <p:spPr>
          <a:xfrm>
            <a:off x="514350" y="326453"/>
            <a:ext cx="8115300"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0" i="0" u="none" strike="noStrike" cap="none">
                <a:solidFill>
                  <a:srgbClr val="242424"/>
                </a:solidFill>
                <a:latin typeface="Arial"/>
                <a:ea typeface="Arial"/>
                <a:cs typeface="Arial"/>
                <a:sym typeface="Arial"/>
              </a:rPr>
              <a:t>Time to Review your Cover Letter</a:t>
            </a:r>
            <a:endParaRPr/>
          </a:p>
        </p:txBody>
      </p:sp>
      <p:sp>
        <p:nvSpPr>
          <p:cNvPr id="268" name="Google Shape;268;p25"/>
          <p:cNvSpPr txBox="1"/>
          <p:nvPr/>
        </p:nvSpPr>
        <p:spPr>
          <a:xfrm>
            <a:off x="514350" y="1747838"/>
            <a:ext cx="8260013" cy="103009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a:solidFill>
                  <a:srgbClr val="242424"/>
                </a:solidFill>
                <a:latin typeface="Arimo"/>
                <a:ea typeface="Arimo"/>
                <a:cs typeface="Arimo"/>
                <a:sym typeface="Arimo"/>
              </a:rPr>
              <a:t>Do you need to make any adjustments to your cover letter?</a:t>
            </a:r>
            <a:endParaRPr/>
          </a:p>
        </p:txBody>
      </p:sp>
      <p:sp>
        <p:nvSpPr>
          <p:cNvPr id="269" name="Google Shape;269;p25"/>
          <p:cNvSpPr/>
          <p:nvPr/>
        </p:nvSpPr>
        <p:spPr>
          <a:xfrm>
            <a:off x="0" y="4629150"/>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70" name="Google Shape;270;p25"/>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271" name="Google Shape;271;p25"/>
          <p:cNvGrpSpPr/>
          <p:nvPr/>
        </p:nvGrpSpPr>
        <p:grpSpPr>
          <a:xfrm>
            <a:off x="7532856" y="4098593"/>
            <a:ext cx="1434975" cy="330794"/>
            <a:chOff x="0" y="-38100"/>
            <a:chExt cx="2711222" cy="461830"/>
          </a:xfrm>
        </p:grpSpPr>
        <p:pic>
          <p:nvPicPr>
            <p:cNvPr id="272" name="Google Shape;272;p25"/>
            <p:cNvPicPr preferRelativeResize="0"/>
            <p:nvPr/>
          </p:nvPicPr>
          <p:blipFill rotWithShape="1">
            <a:blip r:embed="rId4">
              <a:alphaModFix/>
            </a:blip>
            <a:srcRect/>
            <a:stretch/>
          </p:blipFill>
          <p:spPr>
            <a:xfrm flipH="1">
              <a:off x="2221462" y="97817"/>
              <a:ext cx="489760" cy="325913"/>
            </a:xfrm>
            <a:prstGeom prst="rect">
              <a:avLst/>
            </a:prstGeom>
            <a:noFill/>
            <a:ln>
              <a:noFill/>
            </a:ln>
          </p:spPr>
        </p:pic>
        <p:sp>
          <p:nvSpPr>
            <p:cNvPr id="273" name="Google Shape;273;p25"/>
            <p:cNvSpPr txBox="1"/>
            <p:nvPr/>
          </p:nvSpPr>
          <p:spPr>
            <a:xfrm>
              <a:off x="0" y="-38100"/>
              <a:ext cx="1618282" cy="278146"/>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26"/>
          <p:cNvPicPr preferRelativeResize="0"/>
          <p:nvPr/>
        </p:nvPicPr>
        <p:blipFill rotWithShape="1">
          <a:blip r:embed="rId3">
            <a:alphaModFix amt="9999"/>
          </a:blip>
          <a:srcRect t="16216" b="16217"/>
          <a:stretch/>
        </p:blipFill>
        <p:spPr>
          <a:xfrm>
            <a:off x="159863" y="412195"/>
            <a:ext cx="8715689" cy="4191959"/>
          </a:xfrm>
          <a:prstGeom prst="rect">
            <a:avLst/>
          </a:prstGeom>
          <a:noFill/>
          <a:ln>
            <a:noFill/>
          </a:ln>
        </p:spPr>
      </p:pic>
      <p:sp>
        <p:nvSpPr>
          <p:cNvPr id="279" name="Google Shape;279;p26"/>
          <p:cNvSpPr/>
          <p:nvPr/>
        </p:nvSpPr>
        <p:spPr>
          <a:xfrm>
            <a:off x="0" y="4629150"/>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80" name="Google Shape;280;p26"/>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281" name="Google Shape;281;p26"/>
          <p:cNvGrpSpPr/>
          <p:nvPr/>
        </p:nvGrpSpPr>
        <p:grpSpPr>
          <a:xfrm>
            <a:off x="7214532" y="4086381"/>
            <a:ext cx="1568692" cy="288089"/>
            <a:chOff x="0" y="-38100"/>
            <a:chExt cx="2711222" cy="461830"/>
          </a:xfrm>
        </p:grpSpPr>
        <p:pic>
          <p:nvPicPr>
            <p:cNvPr id="282" name="Google Shape;282;p26"/>
            <p:cNvPicPr preferRelativeResize="0"/>
            <p:nvPr/>
          </p:nvPicPr>
          <p:blipFill rotWithShape="1">
            <a:blip r:embed="rId4">
              <a:alphaModFix/>
            </a:blip>
            <a:srcRect/>
            <a:stretch/>
          </p:blipFill>
          <p:spPr>
            <a:xfrm flipH="1">
              <a:off x="2221462" y="97817"/>
              <a:ext cx="489760" cy="325913"/>
            </a:xfrm>
            <a:prstGeom prst="rect">
              <a:avLst/>
            </a:prstGeom>
            <a:noFill/>
            <a:ln>
              <a:noFill/>
            </a:ln>
          </p:spPr>
        </p:pic>
        <p:sp>
          <p:nvSpPr>
            <p:cNvPr id="283" name="Google Shape;283;p26"/>
            <p:cNvSpPr txBox="1"/>
            <p:nvPr/>
          </p:nvSpPr>
          <p:spPr>
            <a:xfrm>
              <a:off x="0" y="-38100"/>
              <a:ext cx="1597922" cy="338384"/>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sp>
        <p:nvSpPr>
          <p:cNvPr id="284" name="Google Shape;284;p26"/>
          <p:cNvSpPr txBox="1"/>
          <p:nvPr/>
        </p:nvSpPr>
        <p:spPr>
          <a:xfrm>
            <a:off x="514350" y="928139"/>
            <a:ext cx="8260013" cy="276017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500" b="0" i="0" u="none" strike="noStrike" cap="none">
                <a:solidFill>
                  <a:srgbClr val="242424"/>
                </a:solidFill>
                <a:latin typeface="Arimo"/>
                <a:ea typeface="Arimo"/>
                <a:cs typeface="Arimo"/>
                <a:sym typeface="Arimo"/>
              </a:rPr>
              <a:t>Important Resume Content:</a:t>
            </a:r>
            <a:endParaRPr/>
          </a:p>
          <a:p>
            <a:pPr marL="377826" marR="0" lvl="1" indent="-188913" algn="l" rtl="0">
              <a:lnSpc>
                <a:spcPct val="140000"/>
              </a:lnSpc>
              <a:spcBef>
                <a:spcPts val="0"/>
              </a:spcBef>
              <a:spcAft>
                <a:spcPts val="0"/>
              </a:spcAft>
              <a:buClr>
                <a:srgbClr val="000000"/>
              </a:buClr>
              <a:buSzPts val="1750"/>
              <a:buFont typeface="Arial"/>
              <a:buChar char="•"/>
            </a:pPr>
            <a:r>
              <a:rPr lang="en-US" sz="1750" b="0" i="0" u="none" strike="noStrike" cap="none">
                <a:solidFill>
                  <a:srgbClr val="242424"/>
                </a:solidFill>
                <a:latin typeface="Arimo"/>
                <a:ea typeface="Arimo"/>
                <a:cs typeface="Arimo"/>
                <a:sym typeface="Arimo"/>
              </a:rPr>
              <a:t>Education</a:t>
            </a:r>
            <a:endParaRPr/>
          </a:p>
          <a:p>
            <a:pPr marL="377826" marR="0" lvl="1" indent="-188913" algn="l" rtl="0">
              <a:lnSpc>
                <a:spcPct val="140000"/>
              </a:lnSpc>
              <a:spcBef>
                <a:spcPts val="0"/>
              </a:spcBef>
              <a:spcAft>
                <a:spcPts val="0"/>
              </a:spcAft>
              <a:buClr>
                <a:srgbClr val="000000"/>
              </a:buClr>
              <a:buSzPts val="1750"/>
              <a:buFont typeface="Arial"/>
              <a:buChar char="•"/>
            </a:pPr>
            <a:r>
              <a:rPr lang="en-US" sz="1750" b="0" i="0" u="none" strike="noStrike" cap="none">
                <a:solidFill>
                  <a:srgbClr val="242424"/>
                </a:solidFill>
                <a:latin typeface="Arimo"/>
                <a:ea typeface="Arimo"/>
                <a:cs typeface="Arimo"/>
                <a:sym typeface="Arimo"/>
              </a:rPr>
              <a:t>Skills &amp; Qualifications (list GPA if impressive, awards, scholarships etc.)</a:t>
            </a:r>
            <a:endParaRPr/>
          </a:p>
          <a:p>
            <a:pPr marL="377826" marR="0" lvl="1" indent="-188913" algn="l" rtl="0">
              <a:lnSpc>
                <a:spcPct val="140000"/>
              </a:lnSpc>
              <a:spcBef>
                <a:spcPts val="0"/>
              </a:spcBef>
              <a:spcAft>
                <a:spcPts val="0"/>
              </a:spcAft>
              <a:buClr>
                <a:srgbClr val="000000"/>
              </a:buClr>
              <a:buSzPts val="1750"/>
              <a:buFont typeface="Arial"/>
              <a:buChar char="•"/>
            </a:pPr>
            <a:r>
              <a:rPr lang="en-US" sz="1750" b="0" i="0" u="none" strike="noStrike" cap="none">
                <a:solidFill>
                  <a:srgbClr val="242424"/>
                </a:solidFill>
                <a:latin typeface="Arimo"/>
                <a:ea typeface="Arimo"/>
                <a:cs typeface="Arimo"/>
                <a:sym typeface="Arimo"/>
              </a:rPr>
              <a:t>Highlight your potentials</a:t>
            </a:r>
            <a:endParaRPr/>
          </a:p>
          <a:p>
            <a:pPr marL="377826" marR="0" lvl="1" indent="-188913" algn="l" rtl="0">
              <a:lnSpc>
                <a:spcPct val="140000"/>
              </a:lnSpc>
              <a:spcBef>
                <a:spcPts val="0"/>
              </a:spcBef>
              <a:spcAft>
                <a:spcPts val="0"/>
              </a:spcAft>
              <a:buClr>
                <a:srgbClr val="000000"/>
              </a:buClr>
              <a:buSzPts val="1750"/>
              <a:buFont typeface="Arial"/>
              <a:buChar char="•"/>
            </a:pPr>
            <a:r>
              <a:rPr lang="en-US" sz="1750" b="0" i="0" u="none" strike="noStrike" cap="none">
                <a:solidFill>
                  <a:srgbClr val="242424"/>
                </a:solidFill>
                <a:latin typeface="Arimo"/>
                <a:ea typeface="Arimo"/>
                <a:cs typeface="Arimo"/>
                <a:sym typeface="Arimo"/>
              </a:rPr>
              <a:t>Summarize your achievements</a:t>
            </a:r>
            <a:endParaRPr/>
          </a:p>
          <a:p>
            <a:pPr marL="377826" marR="0" lvl="1" indent="-188913" algn="l" rtl="0">
              <a:lnSpc>
                <a:spcPct val="140000"/>
              </a:lnSpc>
              <a:spcBef>
                <a:spcPts val="0"/>
              </a:spcBef>
              <a:spcAft>
                <a:spcPts val="0"/>
              </a:spcAft>
              <a:buClr>
                <a:srgbClr val="000000"/>
              </a:buClr>
              <a:buSzPts val="1750"/>
              <a:buFont typeface="Arial"/>
              <a:buChar char="•"/>
            </a:pPr>
            <a:r>
              <a:rPr lang="en-US" sz="1750" b="0" i="0" u="none" strike="noStrike" cap="none">
                <a:solidFill>
                  <a:srgbClr val="242424"/>
                </a:solidFill>
                <a:latin typeface="Arimo"/>
                <a:ea typeface="Arimo"/>
                <a:cs typeface="Arimo"/>
                <a:sym typeface="Arimo"/>
              </a:rPr>
              <a:t>How you stand out from others - what makes you unique</a:t>
            </a:r>
            <a:endParaRPr/>
          </a:p>
          <a:p>
            <a:pPr marL="377826" marR="0" lvl="1" indent="-188913" algn="l" rtl="0">
              <a:lnSpc>
                <a:spcPct val="140000"/>
              </a:lnSpc>
              <a:spcBef>
                <a:spcPts val="0"/>
              </a:spcBef>
              <a:spcAft>
                <a:spcPts val="0"/>
              </a:spcAft>
              <a:buClr>
                <a:srgbClr val="000000"/>
              </a:buClr>
              <a:buSzPts val="1750"/>
              <a:buFont typeface="Arial"/>
              <a:buChar char="•"/>
            </a:pPr>
            <a:r>
              <a:rPr lang="en-US" sz="1750" b="0" i="0" u="none" strike="noStrike" cap="none">
                <a:solidFill>
                  <a:srgbClr val="242424"/>
                </a:solidFill>
                <a:latin typeface="Arimo"/>
                <a:ea typeface="Arimo"/>
                <a:cs typeface="Arimo"/>
                <a:sym typeface="Arimo"/>
              </a:rPr>
              <a:t>How you have what the employer is looking for</a:t>
            </a:r>
            <a:endParaRPr/>
          </a:p>
          <a:p>
            <a:pPr marL="0" marR="0" lvl="0" indent="0" algn="l" rtl="0">
              <a:lnSpc>
                <a:spcPct val="200000"/>
              </a:lnSpc>
              <a:spcBef>
                <a:spcPts val="0"/>
              </a:spcBef>
              <a:spcAft>
                <a:spcPts val="0"/>
              </a:spcAft>
              <a:buNone/>
            </a:pPr>
            <a:endParaRPr sz="1750" b="0" i="0" u="none" strike="noStrike" cap="none">
              <a:solidFill>
                <a:srgbClr val="242424"/>
              </a:solidFill>
              <a:latin typeface="Arimo"/>
              <a:ea typeface="Arimo"/>
              <a:cs typeface="Arimo"/>
              <a:sym typeface="Arimo"/>
            </a:endParaRPr>
          </a:p>
        </p:txBody>
      </p:sp>
      <p:pic>
        <p:nvPicPr>
          <p:cNvPr id="285" name="Google Shape;285;p26"/>
          <p:cNvPicPr preferRelativeResize="0"/>
          <p:nvPr/>
        </p:nvPicPr>
        <p:blipFill rotWithShape="1">
          <a:blip r:embed="rId5">
            <a:alphaModFix/>
          </a:blip>
          <a:srcRect/>
          <a:stretch/>
        </p:blipFill>
        <p:spPr>
          <a:xfrm>
            <a:off x="6924095" y="2314575"/>
            <a:ext cx="1217522" cy="1182103"/>
          </a:xfrm>
          <a:prstGeom prst="rect">
            <a:avLst/>
          </a:prstGeom>
          <a:noFill/>
          <a:ln>
            <a:noFill/>
          </a:ln>
        </p:spPr>
      </p:pic>
      <p:sp>
        <p:nvSpPr>
          <p:cNvPr id="286" name="Google Shape;286;p26"/>
          <p:cNvSpPr txBox="1"/>
          <p:nvPr/>
        </p:nvSpPr>
        <p:spPr>
          <a:xfrm>
            <a:off x="514350" y="326453"/>
            <a:ext cx="8115300"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0" i="0" u="none" strike="noStrike" cap="none">
                <a:solidFill>
                  <a:srgbClr val="242424"/>
                </a:solidFill>
                <a:latin typeface="Arial"/>
                <a:ea typeface="Arial"/>
                <a:cs typeface="Arial"/>
                <a:sym typeface="Arial"/>
              </a:rPr>
              <a:t>Resume Sections - Review</a:t>
            </a:r>
            <a:endParaRPr/>
          </a:p>
        </p:txBody>
      </p:sp>
      <p:sp>
        <p:nvSpPr>
          <p:cNvPr id="287" name="Google Shape;287;p26"/>
          <p:cNvSpPr txBox="1"/>
          <p:nvPr/>
        </p:nvSpPr>
        <p:spPr>
          <a:xfrm>
            <a:off x="6398554" y="3645938"/>
            <a:ext cx="2375809" cy="44044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50" b="1" i="0" u="none" strike="noStrike" cap="none">
                <a:solidFill>
                  <a:srgbClr val="242424"/>
                </a:solidFill>
                <a:latin typeface="Open Sans"/>
                <a:ea typeface="Open Sans"/>
                <a:cs typeface="Open Sans"/>
                <a:sym typeface="Open Sans"/>
              </a:rPr>
              <a:t>Be prepared to back up any claim or statement in an interview</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27"/>
          <p:cNvPicPr preferRelativeResize="0"/>
          <p:nvPr/>
        </p:nvPicPr>
        <p:blipFill rotWithShape="1">
          <a:blip r:embed="rId3">
            <a:alphaModFix amt="9999"/>
          </a:blip>
          <a:srcRect t="16216" b="16217"/>
          <a:stretch/>
        </p:blipFill>
        <p:spPr>
          <a:xfrm>
            <a:off x="8861" y="0"/>
            <a:ext cx="9135139" cy="4629150"/>
          </a:xfrm>
          <a:prstGeom prst="rect">
            <a:avLst/>
          </a:prstGeom>
          <a:noFill/>
          <a:ln>
            <a:noFill/>
          </a:ln>
        </p:spPr>
      </p:pic>
      <p:sp>
        <p:nvSpPr>
          <p:cNvPr id="293" name="Google Shape;293;p27"/>
          <p:cNvSpPr/>
          <p:nvPr/>
        </p:nvSpPr>
        <p:spPr>
          <a:xfrm>
            <a:off x="0" y="4629150"/>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94" name="Google Shape;294;p27"/>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295" name="Google Shape;295;p27"/>
          <p:cNvGrpSpPr/>
          <p:nvPr/>
        </p:nvGrpSpPr>
        <p:grpSpPr>
          <a:xfrm>
            <a:off x="7185738" y="4165703"/>
            <a:ext cx="1676661" cy="458684"/>
            <a:chOff x="0" y="-38099"/>
            <a:chExt cx="2711222" cy="562889"/>
          </a:xfrm>
        </p:grpSpPr>
        <p:pic>
          <p:nvPicPr>
            <p:cNvPr id="296" name="Google Shape;296;p27"/>
            <p:cNvPicPr preferRelativeResize="0"/>
            <p:nvPr/>
          </p:nvPicPr>
          <p:blipFill rotWithShape="1">
            <a:blip r:embed="rId4">
              <a:alphaModFix/>
            </a:blip>
            <a:srcRect/>
            <a:stretch/>
          </p:blipFill>
          <p:spPr>
            <a:xfrm flipH="1">
              <a:off x="2221462" y="97818"/>
              <a:ext cx="489760" cy="325913"/>
            </a:xfrm>
            <a:prstGeom prst="rect">
              <a:avLst/>
            </a:prstGeom>
            <a:noFill/>
            <a:ln>
              <a:noFill/>
            </a:ln>
          </p:spPr>
        </p:pic>
        <p:sp>
          <p:nvSpPr>
            <p:cNvPr id="297" name="Google Shape;297;p27"/>
            <p:cNvSpPr txBox="1"/>
            <p:nvPr/>
          </p:nvSpPr>
          <p:spPr>
            <a:xfrm>
              <a:off x="0" y="-38099"/>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sp>
        <p:nvSpPr>
          <p:cNvPr id="298" name="Google Shape;298;p27"/>
          <p:cNvSpPr txBox="1"/>
          <p:nvPr/>
        </p:nvSpPr>
        <p:spPr>
          <a:xfrm>
            <a:off x="514350" y="331216"/>
            <a:ext cx="8115300" cy="423193"/>
          </a:xfrm>
          <a:prstGeom prst="rect">
            <a:avLst/>
          </a:prstGeom>
          <a:noFill/>
          <a:ln>
            <a:noFill/>
          </a:ln>
        </p:spPr>
        <p:txBody>
          <a:bodyPr spcFirstLastPara="1" wrap="square" lIns="0" tIns="0" rIns="0" bIns="0" anchor="t" anchorCtr="0">
            <a:spAutoFit/>
          </a:bodyPr>
          <a:lstStyle/>
          <a:p>
            <a:pPr marL="0" marR="0" lvl="0" indent="0" algn="l" rtl="0">
              <a:lnSpc>
                <a:spcPct val="119963"/>
              </a:lnSpc>
              <a:spcBef>
                <a:spcPts val="0"/>
              </a:spcBef>
              <a:spcAft>
                <a:spcPts val="0"/>
              </a:spcAft>
              <a:buNone/>
            </a:pPr>
            <a:r>
              <a:rPr lang="en-US" sz="2750" b="0" i="0" u="none" strike="noStrike" cap="none">
                <a:solidFill>
                  <a:srgbClr val="242424"/>
                </a:solidFill>
                <a:latin typeface="Arial"/>
                <a:ea typeface="Arial"/>
                <a:cs typeface="Arial"/>
                <a:sym typeface="Arial"/>
              </a:rPr>
              <a:t>Take your Resume from Good to Great!</a:t>
            </a:r>
            <a:endParaRPr/>
          </a:p>
        </p:txBody>
      </p:sp>
      <p:sp>
        <p:nvSpPr>
          <p:cNvPr id="299" name="Google Shape;299;p27"/>
          <p:cNvSpPr txBox="1"/>
          <p:nvPr/>
        </p:nvSpPr>
        <p:spPr>
          <a:xfrm>
            <a:off x="1024331" y="2003258"/>
            <a:ext cx="7095338" cy="65537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b="1" i="0" u="none" strike="noStrike" cap="none">
                <a:solidFill>
                  <a:srgbClr val="005587"/>
                </a:solidFill>
                <a:latin typeface="Arimo"/>
                <a:ea typeface="Arimo"/>
                <a:cs typeface="Arimo"/>
                <a:sym typeface="Arimo"/>
              </a:rPr>
              <a:t>Focus on skills NOT duties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28"/>
          <p:cNvPicPr preferRelativeResize="0"/>
          <p:nvPr/>
        </p:nvPicPr>
        <p:blipFill rotWithShape="1">
          <a:blip r:embed="rId3">
            <a:alphaModFix amt="9999"/>
          </a:blip>
          <a:srcRect t="16216" b="16217"/>
          <a:stretch/>
        </p:blipFill>
        <p:spPr>
          <a:xfrm>
            <a:off x="310392" y="331215"/>
            <a:ext cx="8463971" cy="3870932"/>
          </a:xfrm>
          <a:prstGeom prst="rect">
            <a:avLst/>
          </a:prstGeom>
          <a:noFill/>
          <a:ln>
            <a:noFill/>
          </a:ln>
        </p:spPr>
      </p:pic>
      <p:sp>
        <p:nvSpPr>
          <p:cNvPr id="305" name="Google Shape;305;p28"/>
          <p:cNvSpPr/>
          <p:nvPr/>
        </p:nvSpPr>
        <p:spPr>
          <a:xfrm>
            <a:off x="0" y="4629150"/>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306" name="Google Shape;306;p28"/>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307" name="Google Shape;307;p28"/>
          <p:cNvGrpSpPr/>
          <p:nvPr/>
        </p:nvGrpSpPr>
        <p:grpSpPr>
          <a:xfrm>
            <a:off x="7532856" y="4271426"/>
            <a:ext cx="1443364" cy="343438"/>
            <a:chOff x="0" y="-38100"/>
            <a:chExt cx="2711222" cy="562889"/>
          </a:xfrm>
        </p:grpSpPr>
        <p:pic>
          <p:nvPicPr>
            <p:cNvPr id="308" name="Google Shape;308;p28"/>
            <p:cNvPicPr preferRelativeResize="0"/>
            <p:nvPr/>
          </p:nvPicPr>
          <p:blipFill rotWithShape="1">
            <a:blip r:embed="rId4">
              <a:alphaModFix/>
            </a:blip>
            <a:srcRect/>
            <a:stretch/>
          </p:blipFill>
          <p:spPr>
            <a:xfrm flipH="1">
              <a:off x="2221462" y="97817"/>
              <a:ext cx="489760" cy="325913"/>
            </a:xfrm>
            <a:prstGeom prst="rect">
              <a:avLst/>
            </a:prstGeom>
            <a:noFill/>
            <a:ln>
              <a:noFill/>
            </a:ln>
          </p:spPr>
        </p:pic>
        <p:sp>
          <p:nvSpPr>
            <p:cNvPr id="309" name="Google Shape;309;p28"/>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sp>
        <p:nvSpPr>
          <p:cNvPr id="310" name="Google Shape;310;p28"/>
          <p:cNvSpPr txBox="1"/>
          <p:nvPr/>
        </p:nvSpPr>
        <p:spPr>
          <a:xfrm>
            <a:off x="514350" y="331216"/>
            <a:ext cx="8115300" cy="423193"/>
          </a:xfrm>
          <a:prstGeom prst="rect">
            <a:avLst/>
          </a:prstGeom>
          <a:noFill/>
          <a:ln>
            <a:noFill/>
          </a:ln>
        </p:spPr>
        <p:txBody>
          <a:bodyPr spcFirstLastPara="1" wrap="square" lIns="0" tIns="0" rIns="0" bIns="0" anchor="t" anchorCtr="0">
            <a:spAutoFit/>
          </a:bodyPr>
          <a:lstStyle/>
          <a:p>
            <a:pPr marL="0" marR="0" lvl="0" indent="0" algn="l" rtl="0">
              <a:lnSpc>
                <a:spcPct val="119963"/>
              </a:lnSpc>
              <a:spcBef>
                <a:spcPts val="0"/>
              </a:spcBef>
              <a:spcAft>
                <a:spcPts val="0"/>
              </a:spcAft>
              <a:buNone/>
            </a:pPr>
            <a:r>
              <a:rPr lang="en-US" sz="2750" b="0" i="0" u="none" strike="noStrike" cap="none">
                <a:solidFill>
                  <a:srgbClr val="242424"/>
                </a:solidFill>
                <a:latin typeface="Arial"/>
                <a:ea typeface="Arial"/>
                <a:cs typeface="Arial"/>
                <a:sym typeface="Arial"/>
              </a:rPr>
              <a:t>Take your Resume from Good to Great!</a:t>
            </a:r>
            <a:endParaRPr/>
          </a:p>
        </p:txBody>
      </p:sp>
      <p:sp>
        <p:nvSpPr>
          <p:cNvPr id="311" name="Google Shape;311;p28"/>
          <p:cNvSpPr txBox="1"/>
          <p:nvPr/>
        </p:nvSpPr>
        <p:spPr>
          <a:xfrm>
            <a:off x="514350" y="1656556"/>
            <a:ext cx="4062081" cy="53021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750" b="1" i="0" u="none" strike="noStrike" cap="none">
                <a:solidFill>
                  <a:srgbClr val="242424"/>
                </a:solidFill>
                <a:latin typeface="Arimo"/>
                <a:ea typeface="Arimo"/>
                <a:cs typeface="Arimo"/>
                <a:sym typeface="Arimo"/>
              </a:rPr>
              <a:t>Duties </a:t>
            </a:r>
            <a:endParaRPr/>
          </a:p>
          <a:p>
            <a:pPr marL="0" marR="0" lvl="0" indent="0" algn="l" rtl="0">
              <a:lnSpc>
                <a:spcPct val="140000"/>
              </a:lnSpc>
              <a:spcBef>
                <a:spcPts val="0"/>
              </a:spcBef>
              <a:spcAft>
                <a:spcPts val="0"/>
              </a:spcAft>
              <a:buNone/>
            </a:pPr>
            <a:r>
              <a:rPr lang="en-US" sz="1250" b="1" i="0" u="none" strike="noStrike" cap="none">
                <a:solidFill>
                  <a:srgbClr val="242424"/>
                </a:solidFill>
                <a:latin typeface="Arimo"/>
                <a:ea typeface="Arimo"/>
                <a:cs typeface="Arimo"/>
                <a:sym typeface="Arimo"/>
              </a:rPr>
              <a:t>- what you are expected to do in a job</a:t>
            </a:r>
            <a:endParaRPr/>
          </a:p>
        </p:txBody>
      </p:sp>
      <p:sp>
        <p:nvSpPr>
          <p:cNvPr id="312" name="Google Shape;312;p28"/>
          <p:cNvSpPr txBox="1"/>
          <p:nvPr/>
        </p:nvSpPr>
        <p:spPr>
          <a:xfrm>
            <a:off x="514350" y="2409825"/>
            <a:ext cx="3969487" cy="1592295"/>
          </a:xfrm>
          <a:prstGeom prst="rect">
            <a:avLst/>
          </a:prstGeom>
          <a:noFill/>
          <a:ln>
            <a:noFill/>
          </a:ln>
        </p:spPr>
        <p:txBody>
          <a:bodyPr spcFirstLastPara="1" wrap="square" lIns="0" tIns="0" rIns="0" bIns="0" anchor="t" anchorCtr="0">
            <a:spAutoFit/>
          </a:bodyPr>
          <a:lstStyle/>
          <a:p>
            <a:pPr marL="323850" marR="0" lvl="1" indent="-161925" algn="l" rtl="0">
              <a:lnSpc>
                <a:spcPct val="140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Completed required training</a:t>
            </a:r>
            <a:endParaRPr/>
          </a:p>
          <a:p>
            <a:pPr marL="323850" marR="0" lvl="1" indent="-161925" algn="l" rtl="0">
              <a:lnSpc>
                <a:spcPct val="140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Answered incoming calls</a:t>
            </a:r>
            <a:endParaRPr/>
          </a:p>
          <a:p>
            <a:pPr marL="323850" marR="0" lvl="1" indent="-161925" algn="l" rtl="0">
              <a:lnSpc>
                <a:spcPct val="140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Provided customer service</a:t>
            </a:r>
            <a:endParaRPr/>
          </a:p>
          <a:p>
            <a:pPr marL="323850" marR="0" lvl="1" indent="-161925" algn="l" rtl="0">
              <a:lnSpc>
                <a:spcPct val="140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Handled upset customers</a:t>
            </a:r>
            <a:endParaRPr/>
          </a:p>
          <a:p>
            <a:pPr marL="323850" marR="0" lvl="1" indent="-161925" algn="l" rtl="0">
              <a:lnSpc>
                <a:spcPct val="140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Resolved customer account issues</a:t>
            </a:r>
            <a:endParaRPr/>
          </a:p>
          <a:p>
            <a:pPr marL="323850" marR="0" lvl="1" indent="-161925" algn="l" rtl="0">
              <a:lnSpc>
                <a:spcPct val="140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Documented interaction with customers</a:t>
            </a:r>
            <a:endParaRPr/>
          </a:p>
        </p:txBody>
      </p:sp>
      <p:sp>
        <p:nvSpPr>
          <p:cNvPr id="313" name="Google Shape;313;p28"/>
          <p:cNvSpPr txBox="1"/>
          <p:nvPr/>
        </p:nvSpPr>
        <p:spPr>
          <a:xfrm>
            <a:off x="5201887" y="1656556"/>
            <a:ext cx="2155063" cy="29155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750" b="1" i="0" u="none" strike="noStrike" cap="none">
                <a:solidFill>
                  <a:srgbClr val="242424"/>
                </a:solidFill>
                <a:latin typeface="Arimo"/>
                <a:ea typeface="Arimo"/>
                <a:cs typeface="Arimo"/>
                <a:sym typeface="Arimo"/>
              </a:rPr>
              <a:t>Examples of Skills </a:t>
            </a:r>
            <a:endParaRPr/>
          </a:p>
        </p:txBody>
      </p:sp>
      <p:sp>
        <p:nvSpPr>
          <p:cNvPr id="314" name="Google Shape;314;p28"/>
          <p:cNvSpPr txBox="1"/>
          <p:nvPr/>
        </p:nvSpPr>
        <p:spPr>
          <a:xfrm>
            <a:off x="5021205" y="2140525"/>
            <a:ext cx="2516400" cy="2170200"/>
          </a:xfrm>
          <a:prstGeom prst="rect">
            <a:avLst/>
          </a:prstGeom>
          <a:noFill/>
          <a:ln>
            <a:noFill/>
          </a:ln>
        </p:spPr>
        <p:txBody>
          <a:bodyPr spcFirstLastPara="1" wrap="square" lIns="0" tIns="0" rIns="0" bIns="0" anchor="t" anchorCtr="0">
            <a:spAutoFit/>
          </a:bodyPr>
          <a:lstStyle/>
          <a:p>
            <a:pPr marL="323850" marR="0" lvl="1" indent="-161925" algn="l" rtl="0">
              <a:lnSpc>
                <a:spcPct val="140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Communication skills</a:t>
            </a:r>
            <a:endParaRPr/>
          </a:p>
          <a:p>
            <a:pPr marL="323850" marR="0" lvl="1" indent="-161925" algn="l" rtl="0">
              <a:lnSpc>
                <a:spcPct val="140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Customer service</a:t>
            </a:r>
            <a:endParaRPr/>
          </a:p>
          <a:p>
            <a:pPr marL="323850" marR="0" lvl="1" indent="-161925" algn="l" rtl="0">
              <a:lnSpc>
                <a:spcPct val="140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Problem solving</a:t>
            </a:r>
            <a:endParaRPr/>
          </a:p>
          <a:p>
            <a:pPr marL="323850" marR="0" lvl="1" indent="-161925" algn="l" rtl="0">
              <a:lnSpc>
                <a:spcPct val="140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Patience</a:t>
            </a:r>
            <a:endParaRPr/>
          </a:p>
          <a:p>
            <a:pPr marL="323850" marR="0" lvl="1" indent="-161925" algn="l" rtl="0">
              <a:lnSpc>
                <a:spcPct val="140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Product knowledge</a:t>
            </a:r>
            <a:endParaRPr/>
          </a:p>
          <a:p>
            <a:pPr marL="323850" marR="0" lvl="1" indent="-161925" algn="l" rtl="0">
              <a:lnSpc>
                <a:spcPct val="140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Attention to detail</a:t>
            </a:r>
            <a:endParaRPr/>
          </a:p>
          <a:p>
            <a:pPr marL="323850" marR="0" lvl="1" indent="-161925" algn="l" rtl="0">
              <a:lnSpc>
                <a:spcPct val="140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Confidentiality</a:t>
            </a:r>
            <a:endParaRPr/>
          </a:p>
        </p:txBody>
      </p:sp>
      <p:sp>
        <p:nvSpPr>
          <p:cNvPr id="315" name="Google Shape;315;p28"/>
          <p:cNvSpPr txBox="1"/>
          <p:nvPr/>
        </p:nvSpPr>
        <p:spPr>
          <a:xfrm>
            <a:off x="514350" y="4271425"/>
            <a:ext cx="5868131" cy="20960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50" b="1" i="0" u="none" strike="noStrike" cap="none">
                <a:solidFill>
                  <a:srgbClr val="005587"/>
                </a:solidFill>
                <a:latin typeface="Arimo"/>
                <a:ea typeface="Arimo"/>
                <a:cs typeface="Arimo"/>
                <a:sym typeface="Arimo"/>
              </a:rPr>
              <a:t>What did you do + How did you do it + What was the result = Skill Statement</a:t>
            </a:r>
            <a:endParaRPr/>
          </a:p>
        </p:txBody>
      </p:sp>
      <p:sp>
        <p:nvSpPr>
          <p:cNvPr id="316" name="Google Shape;316;p28"/>
          <p:cNvSpPr txBox="1"/>
          <p:nvPr/>
        </p:nvSpPr>
        <p:spPr>
          <a:xfrm>
            <a:off x="514350" y="1073608"/>
            <a:ext cx="6516547" cy="29155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750" b="1" i="0" u="none" strike="noStrike" cap="none">
                <a:solidFill>
                  <a:srgbClr val="005587"/>
                </a:solidFill>
                <a:latin typeface="Arimo"/>
                <a:ea typeface="Arimo"/>
                <a:cs typeface="Arimo"/>
                <a:sym typeface="Arimo"/>
              </a:rPr>
              <a:t>Example: Customer Service Rep at a Call Centre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29"/>
          <p:cNvPicPr preferRelativeResize="0"/>
          <p:nvPr/>
        </p:nvPicPr>
        <p:blipFill rotWithShape="1">
          <a:blip r:embed="rId3">
            <a:alphaModFix amt="9999"/>
          </a:blip>
          <a:srcRect t="16216" b="16217"/>
          <a:stretch/>
        </p:blipFill>
        <p:spPr>
          <a:xfrm>
            <a:off x="335820" y="248257"/>
            <a:ext cx="8472360" cy="4629150"/>
          </a:xfrm>
          <a:prstGeom prst="rect">
            <a:avLst/>
          </a:prstGeom>
          <a:noFill/>
          <a:ln>
            <a:noFill/>
          </a:ln>
        </p:spPr>
      </p:pic>
      <p:sp>
        <p:nvSpPr>
          <p:cNvPr id="322" name="Google Shape;322;p29"/>
          <p:cNvSpPr/>
          <p:nvPr/>
        </p:nvSpPr>
        <p:spPr>
          <a:xfrm>
            <a:off x="0" y="4629150"/>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323" name="Google Shape;323;p29"/>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324" name="Google Shape;324;p29"/>
          <p:cNvGrpSpPr/>
          <p:nvPr/>
        </p:nvGrpSpPr>
        <p:grpSpPr>
          <a:xfrm>
            <a:off x="7353518" y="4387443"/>
            <a:ext cx="1483715" cy="244088"/>
            <a:chOff x="0" y="-38100"/>
            <a:chExt cx="2711222" cy="562889"/>
          </a:xfrm>
        </p:grpSpPr>
        <p:pic>
          <p:nvPicPr>
            <p:cNvPr id="325" name="Google Shape;325;p29"/>
            <p:cNvPicPr preferRelativeResize="0"/>
            <p:nvPr/>
          </p:nvPicPr>
          <p:blipFill rotWithShape="1">
            <a:blip r:embed="rId4">
              <a:alphaModFix/>
            </a:blip>
            <a:srcRect/>
            <a:stretch/>
          </p:blipFill>
          <p:spPr>
            <a:xfrm flipH="1">
              <a:off x="2221462" y="97817"/>
              <a:ext cx="489760" cy="325913"/>
            </a:xfrm>
            <a:prstGeom prst="rect">
              <a:avLst/>
            </a:prstGeom>
            <a:noFill/>
            <a:ln>
              <a:noFill/>
            </a:ln>
          </p:spPr>
        </p:pic>
        <p:sp>
          <p:nvSpPr>
            <p:cNvPr id="326" name="Google Shape;326;p29"/>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sp>
        <p:nvSpPr>
          <p:cNvPr id="327" name="Google Shape;327;p29"/>
          <p:cNvSpPr txBox="1"/>
          <p:nvPr/>
        </p:nvSpPr>
        <p:spPr>
          <a:xfrm>
            <a:off x="486561" y="155788"/>
            <a:ext cx="8143089" cy="423193"/>
          </a:xfrm>
          <a:prstGeom prst="rect">
            <a:avLst/>
          </a:prstGeom>
          <a:noFill/>
          <a:ln>
            <a:noFill/>
          </a:ln>
        </p:spPr>
        <p:txBody>
          <a:bodyPr spcFirstLastPara="1" wrap="square" lIns="0" tIns="0" rIns="0" bIns="0" anchor="t" anchorCtr="0">
            <a:spAutoFit/>
          </a:bodyPr>
          <a:lstStyle/>
          <a:p>
            <a:pPr marL="0" marR="0" lvl="0" indent="0" algn="l" rtl="0">
              <a:lnSpc>
                <a:spcPct val="119963"/>
              </a:lnSpc>
              <a:spcBef>
                <a:spcPts val="0"/>
              </a:spcBef>
              <a:spcAft>
                <a:spcPts val="0"/>
              </a:spcAft>
              <a:buNone/>
            </a:pPr>
            <a:r>
              <a:rPr lang="en-US" sz="2750" b="0" i="0" u="none" strike="noStrike" cap="none">
                <a:solidFill>
                  <a:srgbClr val="242424"/>
                </a:solidFill>
                <a:latin typeface="Arial"/>
                <a:ea typeface="Arial"/>
                <a:cs typeface="Arial"/>
                <a:sym typeface="Arial"/>
              </a:rPr>
              <a:t>Work Experience</a:t>
            </a:r>
            <a:endParaRPr/>
          </a:p>
        </p:txBody>
      </p:sp>
      <p:sp>
        <p:nvSpPr>
          <p:cNvPr id="328" name="Google Shape;328;p29"/>
          <p:cNvSpPr txBox="1"/>
          <p:nvPr/>
        </p:nvSpPr>
        <p:spPr>
          <a:xfrm>
            <a:off x="234892" y="818137"/>
            <a:ext cx="8539500" cy="2816700"/>
          </a:xfrm>
          <a:prstGeom prst="rect">
            <a:avLst/>
          </a:prstGeom>
          <a:noFill/>
          <a:ln>
            <a:noFill/>
          </a:ln>
        </p:spPr>
        <p:txBody>
          <a:bodyPr spcFirstLastPara="1" wrap="square" lIns="0" tIns="0" rIns="0" bIns="0" anchor="t" anchorCtr="0">
            <a:spAutoFit/>
          </a:bodyPr>
          <a:lstStyle/>
          <a:p>
            <a:pPr marL="323850" marR="0" lvl="1" indent="-161925" algn="l" rtl="0">
              <a:lnSpc>
                <a:spcPct val="140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Utilized effective communication skills to provide above average customer service to new and existing customers</a:t>
            </a:r>
            <a:endParaRPr sz="1500" b="0" i="0" u="none" strike="noStrike" cap="none">
              <a:solidFill>
                <a:srgbClr val="242424"/>
              </a:solidFill>
              <a:latin typeface="Arimo"/>
              <a:ea typeface="Arimo"/>
              <a:cs typeface="Arimo"/>
              <a:sym typeface="Arimo"/>
            </a:endParaRPr>
          </a:p>
          <a:p>
            <a:pPr marL="323850" marR="0" lvl="1" indent="-161925" algn="l" rtl="0">
              <a:lnSpc>
                <a:spcPct val="140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Addressed customer service </a:t>
            </a:r>
            <a:r>
              <a:rPr lang="en-US" sz="1500">
                <a:solidFill>
                  <a:srgbClr val="242424"/>
                </a:solidFill>
                <a:latin typeface="Arimo"/>
                <a:ea typeface="Arimo"/>
                <a:cs typeface="Arimo"/>
                <a:sym typeface="Arimo"/>
              </a:rPr>
              <a:t>inquiries</a:t>
            </a:r>
            <a:r>
              <a:rPr lang="en-US" sz="1500" b="0" i="0" u="none" strike="noStrike" cap="none">
                <a:solidFill>
                  <a:srgbClr val="242424"/>
                </a:solidFill>
                <a:latin typeface="Arimo"/>
                <a:ea typeface="Arimo"/>
                <a:cs typeface="Arimo"/>
                <a:sym typeface="Arimo"/>
              </a:rPr>
              <a:t> in a timely and professional fashion</a:t>
            </a:r>
            <a:endParaRPr sz="1500" b="0" i="0" u="none" strike="noStrike" cap="none">
              <a:solidFill>
                <a:srgbClr val="242424"/>
              </a:solidFill>
              <a:latin typeface="Arimo"/>
              <a:ea typeface="Arimo"/>
              <a:cs typeface="Arimo"/>
              <a:sym typeface="Arimo"/>
            </a:endParaRPr>
          </a:p>
          <a:p>
            <a:pPr marL="323850" marR="0" lvl="1" indent="-161925" algn="l" rtl="0">
              <a:lnSpc>
                <a:spcPct val="140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Provided accurate and appropriate information in response to customer </a:t>
            </a:r>
            <a:r>
              <a:rPr lang="en-US" sz="1500">
                <a:solidFill>
                  <a:srgbClr val="242424"/>
                </a:solidFill>
                <a:latin typeface="Arimo"/>
                <a:ea typeface="Arimo"/>
                <a:cs typeface="Arimo"/>
                <a:sym typeface="Arimo"/>
              </a:rPr>
              <a:t>inquiries</a:t>
            </a:r>
            <a:endParaRPr sz="1500" b="0" i="0" u="none" strike="noStrike" cap="none">
              <a:solidFill>
                <a:srgbClr val="242424"/>
              </a:solidFill>
              <a:latin typeface="Arimo"/>
              <a:ea typeface="Arimo"/>
              <a:cs typeface="Arimo"/>
              <a:sym typeface="Arimo"/>
            </a:endParaRPr>
          </a:p>
          <a:p>
            <a:pPr marL="323850" marR="0" lvl="1" indent="-161925" algn="l" rtl="0">
              <a:lnSpc>
                <a:spcPct val="140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Made rational procedure exceptions to accommodate unusual customer requests to ensure customer satisfaction, following company policy</a:t>
            </a:r>
            <a:endParaRPr sz="1500" b="0" i="0" u="none" strike="noStrike" cap="none">
              <a:solidFill>
                <a:srgbClr val="242424"/>
              </a:solidFill>
              <a:latin typeface="Arimo"/>
              <a:ea typeface="Arimo"/>
              <a:cs typeface="Arimo"/>
              <a:sym typeface="Arimo"/>
            </a:endParaRPr>
          </a:p>
          <a:p>
            <a:pPr marL="323850" marR="0" lvl="1" indent="-161925" algn="l" rtl="0">
              <a:lnSpc>
                <a:spcPct val="140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Consistently achieved customer satisfaction rating of 95% six consecutive months, exceeding corporate targets</a:t>
            </a:r>
            <a:endParaRPr/>
          </a:p>
          <a:p>
            <a:pPr marL="323850" marR="0" lvl="1" indent="-161925" algn="l" rtl="0">
              <a:lnSpc>
                <a:spcPct val="140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Actively participated in team meetings and engaged in corporate social/team building event</a:t>
            </a:r>
            <a:endParaRPr/>
          </a:p>
        </p:txBody>
      </p:sp>
      <p:sp>
        <p:nvSpPr>
          <p:cNvPr id="329" name="Google Shape;329;p29"/>
          <p:cNvSpPr txBox="1"/>
          <p:nvPr/>
        </p:nvSpPr>
        <p:spPr>
          <a:xfrm>
            <a:off x="369637" y="4271135"/>
            <a:ext cx="6012845" cy="20960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50" b="1" i="0" u="none" strike="noStrike" cap="none">
                <a:solidFill>
                  <a:srgbClr val="005587"/>
                </a:solidFill>
                <a:latin typeface="Arimo"/>
                <a:ea typeface="Arimo"/>
                <a:cs typeface="Arimo"/>
                <a:sym typeface="Arimo"/>
              </a:rPr>
              <a:t>What did you do + How did you do it + What was the result = Skill Statement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30"/>
          <p:cNvPicPr preferRelativeResize="0"/>
          <p:nvPr/>
        </p:nvPicPr>
        <p:blipFill rotWithShape="1">
          <a:blip r:embed="rId3">
            <a:alphaModFix amt="9999"/>
          </a:blip>
          <a:srcRect t="16216" b="16217"/>
          <a:stretch/>
        </p:blipFill>
        <p:spPr>
          <a:xfrm>
            <a:off x="8861" y="0"/>
            <a:ext cx="9135139" cy="4629150"/>
          </a:xfrm>
          <a:prstGeom prst="rect">
            <a:avLst/>
          </a:prstGeom>
          <a:noFill/>
          <a:ln>
            <a:noFill/>
          </a:ln>
        </p:spPr>
      </p:pic>
      <p:sp>
        <p:nvSpPr>
          <p:cNvPr id="335" name="Google Shape;335;p30"/>
          <p:cNvSpPr/>
          <p:nvPr/>
        </p:nvSpPr>
        <p:spPr>
          <a:xfrm>
            <a:off x="0" y="4629150"/>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336" name="Google Shape;336;p30"/>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337" name="Google Shape;337;p30"/>
          <p:cNvGrpSpPr/>
          <p:nvPr/>
        </p:nvGrpSpPr>
        <p:grpSpPr>
          <a:xfrm>
            <a:off x="7532856" y="4269757"/>
            <a:ext cx="1354711" cy="359393"/>
            <a:chOff x="0" y="-38100"/>
            <a:chExt cx="2711222" cy="562889"/>
          </a:xfrm>
        </p:grpSpPr>
        <p:pic>
          <p:nvPicPr>
            <p:cNvPr id="338" name="Google Shape;338;p30"/>
            <p:cNvPicPr preferRelativeResize="0"/>
            <p:nvPr/>
          </p:nvPicPr>
          <p:blipFill rotWithShape="1">
            <a:blip r:embed="rId4">
              <a:alphaModFix/>
            </a:blip>
            <a:srcRect/>
            <a:stretch/>
          </p:blipFill>
          <p:spPr>
            <a:xfrm flipH="1">
              <a:off x="2221462" y="97817"/>
              <a:ext cx="489760" cy="325913"/>
            </a:xfrm>
            <a:prstGeom prst="rect">
              <a:avLst/>
            </a:prstGeom>
            <a:noFill/>
            <a:ln>
              <a:noFill/>
            </a:ln>
          </p:spPr>
        </p:pic>
        <p:sp>
          <p:nvSpPr>
            <p:cNvPr id="339" name="Google Shape;339;p30"/>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pic>
        <p:nvPicPr>
          <p:cNvPr id="340" name="Google Shape;340;p30"/>
          <p:cNvPicPr preferRelativeResize="0"/>
          <p:nvPr/>
        </p:nvPicPr>
        <p:blipFill rotWithShape="1">
          <a:blip r:embed="rId5">
            <a:alphaModFix/>
          </a:blip>
          <a:srcRect/>
          <a:stretch/>
        </p:blipFill>
        <p:spPr>
          <a:xfrm>
            <a:off x="2647186" y="1479993"/>
            <a:ext cx="499042" cy="663179"/>
          </a:xfrm>
          <a:prstGeom prst="rect">
            <a:avLst/>
          </a:prstGeom>
          <a:noFill/>
          <a:ln>
            <a:noFill/>
          </a:ln>
        </p:spPr>
      </p:pic>
      <p:pic>
        <p:nvPicPr>
          <p:cNvPr id="341" name="Google Shape;341;p30"/>
          <p:cNvPicPr preferRelativeResize="0"/>
          <p:nvPr/>
        </p:nvPicPr>
        <p:blipFill rotWithShape="1">
          <a:blip r:embed="rId6">
            <a:alphaModFix/>
          </a:blip>
          <a:srcRect/>
          <a:stretch/>
        </p:blipFill>
        <p:spPr>
          <a:xfrm>
            <a:off x="7974542" y="1533556"/>
            <a:ext cx="799821" cy="832064"/>
          </a:xfrm>
          <a:prstGeom prst="rect">
            <a:avLst/>
          </a:prstGeom>
          <a:noFill/>
          <a:ln>
            <a:noFill/>
          </a:ln>
        </p:spPr>
      </p:pic>
      <p:sp>
        <p:nvSpPr>
          <p:cNvPr id="342" name="Google Shape;342;p30"/>
          <p:cNvSpPr txBox="1"/>
          <p:nvPr/>
        </p:nvSpPr>
        <p:spPr>
          <a:xfrm>
            <a:off x="514350" y="1014710"/>
            <a:ext cx="8260013" cy="32771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1" i="0" u="none" strike="noStrike" cap="none">
                <a:solidFill>
                  <a:srgbClr val="242424"/>
                </a:solidFill>
                <a:latin typeface="Arimo"/>
                <a:ea typeface="Arimo"/>
                <a:cs typeface="Arimo"/>
                <a:sym typeface="Arimo"/>
              </a:rPr>
              <a:t>Develop skill statements that provide insight, details and proof!</a:t>
            </a:r>
            <a:endParaRPr/>
          </a:p>
        </p:txBody>
      </p:sp>
      <p:sp>
        <p:nvSpPr>
          <p:cNvPr id="343" name="Google Shape;343;p30"/>
          <p:cNvSpPr txBox="1"/>
          <p:nvPr/>
        </p:nvSpPr>
        <p:spPr>
          <a:xfrm>
            <a:off x="514350" y="326453"/>
            <a:ext cx="8115300"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0" i="0" u="none" strike="noStrike" cap="none">
                <a:solidFill>
                  <a:srgbClr val="242424"/>
                </a:solidFill>
                <a:latin typeface="Arial"/>
                <a:ea typeface="Arial"/>
                <a:cs typeface="Arial"/>
                <a:sym typeface="Arial"/>
              </a:rPr>
              <a:t>Resume Challenges</a:t>
            </a:r>
            <a:endParaRPr/>
          </a:p>
        </p:txBody>
      </p:sp>
      <p:sp>
        <p:nvSpPr>
          <p:cNvPr id="344" name="Google Shape;344;p30"/>
          <p:cNvSpPr txBox="1"/>
          <p:nvPr/>
        </p:nvSpPr>
        <p:spPr>
          <a:xfrm>
            <a:off x="360783" y="1768720"/>
            <a:ext cx="3255086" cy="2310441"/>
          </a:xfrm>
          <a:prstGeom prst="rect">
            <a:avLst/>
          </a:prstGeom>
          <a:noFill/>
          <a:ln>
            <a:noFill/>
          </a:ln>
        </p:spPr>
        <p:txBody>
          <a:bodyPr spcFirstLastPara="1" wrap="square" lIns="0" tIns="0" rIns="0" bIns="0" anchor="t" anchorCtr="0">
            <a:spAutoFit/>
          </a:bodyPr>
          <a:lstStyle/>
          <a:p>
            <a:pPr marL="0" marR="0" lvl="0" indent="0" algn="l" rtl="0">
              <a:lnSpc>
                <a:spcPct val="175000"/>
              </a:lnSpc>
              <a:spcBef>
                <a:spcPts val="0"/>
              </a:spcBef>
              <a:spcAft>
                <a:spcPts val="0"/>
              </a:spcAft>
              <a:buNone/>
            </a:pPr>
            <a:r>
              <a:rPr lang="en-US" sz="1600" b="1" i="0" u="none" strike="noStrike" cap="none">
                <a:solidFill>
                  <a:srgbClr val="242424"/>
                </a:solidFill>
                <a:latin typeface="Arimo"/>
                <a:ea typeface="Arimo"/>
                <a:cs typeface="Arimo"/>
                <a:sym typeface="Arimo"/>
              </a:rPr>
              <a:t>Basic statements: </a:t>
            </a:r>
            <a:endParaRPr/>
          </a:p>
          <a:p>
            <a:pPr marL="0" marR="0" lvl="0" indent="0" algn="l" rtl="0">
              <a:lnSpc>
                <a:spcPct val="175000"/>
              </a:lnSpc>
              <a:spcBef>
                <a:spcPts val="0"/>
              </a:spcBef>
              <a:spcAft>
                <a:spcPts val="0"/>
              </a:spcAft>
              <a:buNone/>
            </a:pPr>
            <a:endParaRPr sz="1600" b="1"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r>
              <a:rPr lang="en-US" sz="1500" b="0" i="0" u="none" strike="noStrike" cap="none">
                <a:solidFill>
                  <a:srgbClr val="242424"/>
                </a:solidFill>
                <a:latin typeface="Arimo"/>
                <a:ea typeface="Arimo"/>
                <a:cs typeface="Arimo"/>
                <a:sym typeface="Arimo"/>
              </a:rPr>
              <a:t>"Strong customer service skills" </a:t>
            </a:r>
            <a:endParaRPr/>
          </a:p>
          <a:p>
            <a:pPr marL="0" marR="0" lvl="0" indent="0" algn="l" rtl="0">
              <a:lnSpc>
                <a:spcPct val="140000"/>
              </a:lnSpc>
              <a:spcBef>
                <a:spcPts val="0"/>
              </a:spcBef>
              <a:spcAft>
                <a:spcPts val="0"/>
              </a:spcAft>
              <a:buNone/>
            </a:pPr>
            <a:endParaRPr sz="1500" b="0"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r>
              <a:rPr lang="en-US" sz="1500" b="0" i="0" u="none" strike="noStrike" cap="none">
                <a:solidFill>
                  <a:srgbClr val="242424"/>
                </a:solidFill>
                <a:latin typeface="Arimo"/>
                <a:ea typeface="Arimo"/>
                <a:cs typeface="Arimo"/>
                <a:sym typeface="Arimo"/>
              </a:rPr>
              <a:t>or</a:t>
            </a:r>
            <a:endParaRPr/>
          </a:p>
          <a:p>
            <a:pPr marL="0" marR="0" lvl="0" indent="0" algn="l" rtl="0">
              <a:lnSpc>
                <a:spcPct val="140000"/>
              </a:lnSpc>
              <a:spcBef>
                <a:spcPts val="0"/>
              </a:spcBef>
              <a:spcAft>
                <a:spcPts val="0"/>
              </a:spcAft>
              <a:buNone/>
            </a:pPr>
            <a:endParaRPr sz="1500" b="0"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r>
              <a:rPr lang="en-US" sz="1500" b="0" i="0" u="none" strike="noStrike" cap="none">
                <a:solidFill>
                  <a:srgbClr val="242424"/>
                </a:solidFill>
                <a:latin typeface="Arimo"/>
                <a:ea typeface="Arimo"/>
                <a:cs typeface="Arimo"/>
                <a:sym typeface="Arimo"/>
              </a:rPr>
              <a:t> "Responsible for providing excellent customer service"</a:t>
            </a:r>
            <a:endParaRPr/>
          </a:p>
        </p:txBody>
      </p:sp>
      <p:sp>
        <p:nvSpPr>
          <p:cNvPr id="345" name="Google Shape;345;p30"/>
          <p:cNvSpPr txBox="1"/>
          <p:nvPr/>
        </p:nvSpPr>
        <p:spPr>
          <a:xfrm>
            <a:off x="4308584" y="1479993"/>
            <a:ext cx="4282200" cy="3324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1" i="0" u="none" strike="noStrike" cap="none">
                <a:solidFill>
                  <a:srgbClr val="242424"/>
                </a:solidFill>
                <a:latin typeface="Arimo"/>
                <a:ea typeface="Arimo"/>
                <a:cs typeface="Arimo"/>
                <a:sym typeface="Arimo"/>
              </a:rPr>
              <a:t>Well-developed statements:</a:t>
            </a:r>
            <a:endParaRPr/>
          </a:p>
          <a:p>
            <a:pPr marL="0" marR="0" lvl="0" indent="0" algn="l" rtl="0">
              <a:lnSpc>
                <a:spcPct val="120000"/>
              </a:lnSpc>
              <a:spcBef>
                <a:spcPts val="0"/>
              </a:spcBef>
              <a:spcAft>
                <a:spcPts val="0"/>
              </a:spcAft>
              <a:buNone/>
            </a:pPr>
            <a:r>
              <a:rPr lang="en-US" sz="1750" b="0" i="0" u="none" strike="noStrike" cap="none">
                <a:solidFill>
                  <a:srgbClr val="242424"/>
                </a:solidFill>
                <a:latin typeface="Arimo"/>
                <a:ea typeface="Arimo"/>
                <a:cs typeface="Arimo"/>
                <a:sym typeface="Arimo"/>
              </a:rPr>
              <a:t>"Achieved a satisfaction rating of 99% by initiating a follow up system with customers indicating their business was valued"</a:t>
            </a:r>
            <a:endParaRPr/>
          </a:p>
          <a:p>
            <a:pPr marL="0" marR="0" lvl="0" indent="0" algn="l" rtl="0">
              <a:lnSpc>
                <a:spcPct val="120000"/>
              </a:lnSpc>
              <a:spcBef>
                <a:spcPts val="0"/>
              </a:spcBef>
              <a:spcAft>
                <a:spcPts val="0"/>
              </a:spcAft>
              <a:buNone/>
            </a:pPr>
            <a:endParaRPr sz="1750" b="0" i="0" u="none" strike="noStrike" cap="none">
              <a:solidFill>
                <a:srgbClr val="242424"/>
              </a:solidFill>
              <a:latin typeface="Arimo"/>
              <a:ea typeface="Arimo"/>
              <a:cs typeface="Arimo"/>
              <a:sym typeface="Arimo"/>
            </a:endParaRPr>
          </a:p>
          <a:p>
            <a:pPr marL="0" marR="0" lvl="0" indent="0" algn="l" rtl="0">
              <a:lnSpc>
                <a:spcPct val="120000"/>
              </a:lnSpc>
              <a:spcBef>
                <a:spcPts val="0"/>
              </a:spcBef>
              <a:spcAft>
                <a:spcPts val="0"/>
              </a:spcAft>
              <a:buNone/>
            </a:pPr>
            <a:r>
              <a:rPr lang="en-US" sz="1750" b="0" i="0" u="none" strike="noStrike" cap="none">
                <a:solidFill>
                  <a:srgbClr val="242424"/>
                </a:solidFill>
                <a:latin typeface="Arimo"/>
                <a:ea typeface="Arimo"/>
                <a:cs typeface="Arimo"/>
                <a:sym typeface="Arimo"/>
              </a:rPr>
              <a:t>"Supported over 50 customers daily, identifying and successfully fulfilling their needs by troubleshooting, leading to increased customer satisfaction"</a:t>
            </a:r>
            <a:endParaRPr/>
          </a:p>
          <a:p>
            <a:pPr marL="0" marR="0" lvl="0" indent="0" algn="l" rtl="0">
              <a:lnSpc>
                <a:spcPct val="104999"/>
              </a:lnSpc>
              <a:spcBef>
                <a:spcPts val="0"/>
              </a:spcBef>
              <a:spcAft>
                <a:spcPts val="0"/>
              </a:spcAft>
              <a:buNone/>
            </a:pPr>
            <a:endParaRPr sz="2000" b="0" i="0" u="none" strike="noStrike" cap="none">
              <a:solidFill>
                <a:srgbClr val="242424"/>
              </a:solidFill>
              <a:latin typeface="Arimo"/>
              <a:ea typeface="Arimo"/>
              <a:cs typeface="Arimo"/>
              <a:sym typeface="Arimo"/>
            </a:endParaRPr>
          </a:p>
        </p:txBody>
      </p:sp>
      <p:cxnSp>
        <p:nvCxnSpPr>
          <p:cNvPr id="346" name="Google Shape;346;p30"/>
          <p:cNvCxnSpPr/>
          <p:nvPr/>
        </p:nvCxnSpPr>
        <p:spPr>
          <a:xfrm rot="5400000">
            <a:off x="2499929" y="2929976"/>
            <a:ext cx="2679562" cy="0"/>
          </a:xfrm>
          <a:prstGeom prst="straightConnector1">
            <a:avLst/>
          </a:prstGeom>
          <a:noFill/>
          <a:ln w="47625" cap="rnd" cmpd="sng">
            <a:solidFill>
              <a:srgbClr val="000000">
                <a:alpha val="11764"/>
              </a:srgbClr>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4"/>
          <p:cNvSpPr/>
          <p:nvPr/>
        </p:nvSpPr>
        <p:spPr>
          <a:xfrm>
            <a:off x="60070" y="1597366"/>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132" name="Google Shape;132;p14"/>
          <p:cNvGrpSpPr/>
          <p:nvPr/>
        </p:nvGrpSpPr>
        <p:grpSpPr>
          <a:xfrm>
            <a:off x="7652988" y="3932048"/>
            <a:ext cx="1016708" cy="211083"/>
            <a:chOff x="0" y="-38100"/>
            <a:chExt cx="2711222" cy="562889"/>
          </a:xfrm>
        </p:grpSpPr>
        <p:pic>
          <p:nvPicPr>
            <p:cNvPr id="133" name="Google Shape;133;p14"/>
            <p:cNvPicPr preferRelativeResize="0"/>
            <p:nvPr/>
          </p:nvPicPr>
          <p:blipFill rotWithShape="1">
            <a:blip r:embed="rId3">
              <a:alphaModFix/>
            </a:blip>
            <a:srcRect/>
            <a:stretch/>
          </p:blipFill>
          <p:spPr>
            <a:xfrm flipH="1">
              <a:off x="2221462" y="97817"/>
              <a:ext cx="489760" cy="325913"/>
            </a:xfrm>
            <a:prstGeom prst="rect">
              <a:avLst/>
            </a:prstGeom>
            <a:noFill/>
            <a:ln>
              <a:noFill/>
            </a:ln>
          </p:spPr>
        </p:pic>
        <p:sp>
          <p:nvSpPr>
            <p:cNvPr id="134" name="Google Shape;134;p14"/>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dirty="0">
                  <a:solidFill>
                    <a:srgbClr val="242424"/>
                  </a:solidFill>
                  <a:latin typeface="Arial"/>
                  <a:ea typeface="Arial"/>
                  <a:cs typeface="Arial"/>
                  <a:sym typeface="Arial"/>
                </a:rPr>
                <a:t>NEXT</a:t>
              </a:r>
              <a:endParaRPr dirty="0"/>
            </a:p>
          </p:txBody>
        </p:sp>
      </p:grpSp>
      <p:sp>
        <p:nvSpPr>
          <p:cNvPr id="135" name="Google Shape;135;p14"/>
          <p:cNvSpPr txBox="1"/>
          <p:nvPr/>
        </p:nvSpPr>
        <p:spPr>
          <a:xfrm>
            <a:off x="621140" y="1740174"/>
            <a:ext cx="7588435" cy="2714589"/>
          </a:xfrm>
          <a:prstGeom prst="rect">
            <a:avLst/>
          </a:prstGeom>
          <a:noFill/>
          <a:ln>
            <a:noFill/>
          </a:ln>
        </p:spPr>
        <p:txBody>
          <a:bodyPr spcFirstLastPara="1" wrap="square" lIns="0" tIns="0" rIns="0" bIns="0" anchor="t" anchorCtr="0">
            <a:spAutoFit/>
          </a:bodyPr>
          <a:lstStyle/>
          <a:p>
            <a:pPr marL="323850" marR="0" lvl="1" indent="-149225" algn="l" rtl="0">
              <a:lnSpc>
                <a:spcPct val="140000"/>
              </a:lnSpc>
              <a:spcBef>
                <a:spcPts val="0"/>
              </a:spcBef>
              <a:spcAft>
                <a:spcPts val="0"/>
              </a:spcAft>
              <a:buClr>
                <a:srgbClr val="000000"/>
              </a:buClr>
              <a:buSzPts val="1300"/>
              <a:buFont typeface="Arial"/>
              <a:buChar char="•"/>
            </a:pPr>
            <a:r>
              <a:rPr lang="en-US" sz="1300" b="0" i="0" u="none" strike="noStrike" cap="none" dirty="0">
                <a:solidFill>
                  <a:srgbClr val="242424"/>
                </a:solidFill>
                <a:latin typeface="Arimo"/>
                <a:ea typeface="Arimo"/>
                <a:cs typeface="Arimo"/>
                <a:sym typeface="Arimo"/>
              </a:rPr>
              <a:t>Review and use key information listed on job postings in your marketing </a:t>
            </a:r>
            <a:r>
              <a:rPr lang="en-US" sz="1300" b="0" i="0" u="none" strike="noStrike" cap="none" dirty="0" smtClean="0">
                <a:solidFill>
                  <a:srgbClr val="242424"/>
                </a:solidFill>
                <a:latin typeface="Arimo"/>
                <a:ea typeface="Arimo"/>
                <a:cs typeface="Arimo"/>
                <a:sym typeface="Arimo"/>
              </a:rPr>
              <a:t>materials</a:t>
            </a:r>
          </a:p>
          <a:p>
            <a:pPr marL="323850" marR="0" lvl="1" indent="-149225" algn="l" rtl="0">
              <a:lnSpc>
                <a:spcPct val="140000"/>
              </a:lnSpc>
              <a:spcBef>
                <a:spcPts val="0"/>
              </a:spcBef>
              <a:spcAft>
                <a:spcPts val="0"/>
              </a:spcAft>
              <a:buClr>
                <a:srgbClr val="000000"/>
              </a:buClr>
              <a:buSzPts val="1300"/>
              <a:buFont typeface="Arial"/>
              <a:buChar char="•"/>
            </a:pPr>
            <a:endParaRPr sz="1200" dirty="0"/>
          </a:p>
          <a:p>
            <a:pPr marL="323850" marR="0" lvl="1" indent="-149225" algn="l" rtl="0">
              <a:lnSpc>
                <a:spcPct val="140000"/>
              </a:lnSpc>
              <a:spcBef>
                <a:spcPts val="0"/>
              </a:spcBef>
              <a:spcAft>
                <a:spcPts val="0"/>
              </a:spcAft>
              <a:buClr>
                <a:srgbClr val="000000"/>
              </a:buClr>
              <a:buSzPts val="1300"/>
              <a:buFont typeface="Arial"/>
              <a:buChar char="•"/>
            </a:pPr>
            <a:r>
              <a:rPr lang="en-US" sz="1300" b="0" i="0" u="none" strike="noStrike" cap="none" dirty="0">
                <a:solidFill>
                  <a:srgbClr val="242424"/>
                </a:solidFill>
                <a:latin typeface="Arimo"/>
                <a:ea typeface="Arimo"/>
                <a:cs typeface="Arimo"/>
                <a:sym typeface="Arimo"/>
              </a:rPr>
              <a:t>Review format and content requirements for a professional cover letter and </a:t>
            </a:r>
            <a:r>
              <a:rPr lang="en-US" sz="1300" b="0" i="0" u="none" strike="noStrike" cap="none" dirty="0" smtClean="0">
                <a:solidFill>
                  <a:srgbClr val="242424"/>
                </a:solidFill>
                <a:latin typeface="Arimo"/>
                <a:ea typeface="Arimo"/>
                <a:cs typeface="Arimo"/>
                <a:sym typeface="Arimo"/>
              </a:rPr>
              <a:t>resume</a:t>
            </a:r>
          </a:p>
          <a:p>
            <a:pPr marL="323850" marR="0" lvl="1" indent="-149225" algn="l" rtl="0">
              <a:lnSpc>
                <a:spcPct val="140000"/>
              </a:lnSpc>
              <a:spcBef>
                <a:spcPts val="0"/>
              </a:spcBef>
              <a:spcAft>
                <a:spcPts val="0"/>
              </a:spcAft>
              <a:buClr>
                <a:srgbClr val="000000"/>
              </a:buClr>
              <a:buSzPts val="1300"/>
              <a:buFont typeface="Arial"/>
              <a:buChar char="•"/>
            </a:pPr>
            <a:endParaRPr sz="1200" dirty="0"/>
          </a:p>
          <a:p>
            <a:pPr marL="323850" marR="0" lvl="1" indent="-149225" algn="l" rtl="0">
              <a:lnSpc>
                <a:spcPct val="140000"/>
              </a:lnSpc>
              <a:spcBef>
                <a:spcPts val="0"/>
              </a:spcBef>
              <a:spcAft>
                <a:spcPts val="0"/>
              </a:spcAft>
              <a:buClr>
                <a:srgbClr val="000000"/>
              </a:buClr>
              <a:buSzPts val="1300"/>
              <a:buFont typeface="Arial"/>
              <a:buChar char="•"/>
            </a:pPr>
            <a:r>
              <a:rPr lang="en-US" sz="1300" b="0" i="0" u="none" strike="noStrike" cap="none" dirty="0">
                <a:solidFill>
                  <a:srgbClr val="242424"/>
                </a:solidFill>
                <a:latin typeface="Arimo"/>
                <a:ea typeface="Arimo"/>
                <a:cs typeface="Arimo"/>
                <a:sym typeface="Arimo"/>
              </a:rPr>
              <a:t>Recognize areas in need of updating, and provide suggestions on how to improve marketing </a:t>
            </a:r>
            <a:r>
              <a:rPr lang="en-US" sz="1300" b="0" i="0" u="none" strike="noStrike" cap="none" dirty="0" smtClean="0">
                <a:solidFill>
                  <a:srgbClr val="242424"/>
                </a:solidFill>
                <a:latin typeface="Arimo"/>
                <a:ea typeface="Arimo"/>
                <a:cs typeface="Arimo"/>
                <a:sym typeface="Arimo"/>
              </a:rPr>
              <a:t>materials</a:t>
            </a:r>
          </a:p>
          <a:p>
            <a:pPr marL="323850" marR="0" lvl="1" indent="-149225" algn="l" rtl="0">
              <a:lnSpc>
                <a:spcPct val="140000"/>
              </a:lnSpc>
              <a:spcBef>
                <a:spcPts val="0"/>
              </a:spcBef>
              <a:spcAft>
                <a:spcPts val="0"/>
              </a:spcAft>
              <a:buClr>
                <a:srgbClr val="000000"/>
              </a:buClr>
              <a:buSzPts val="1300"/>
              <a:buFont typeface="Arial"/>
              <a:buChar char="•"/>
            </a:pPr>
            <a:endParaRPr sz="1200" dirty="0"/>
          </a:p>
          <a:p>
            <a:pPr marL="323850" marR="0" lvl="1" indent="-149225" algn="l" rtl="0">
              <a:lnSpc>
                <a:spcPct val="140000"/>
              </a:lnSpc>
              <a:spcBef>
                <a:spcPts val="0"/>
              </a:spcBef>
              <a:spcAft>
                <a:spcPts val="0"/>
              </a:spcAft>
              <a:buClr>
                <a:srgbClr val="000000"/>
              </a:buClr>
              <a:buSzPts val="1300"/>
              <a:buFont typeface="Arial"/>
              <a:buChar char="•"/>
            </a:pPr>
            <a:r>
              <a:rPr lang="en-US" sz="1300" b="0" i="0" u="none" strike="noStrike" cap="none" dirty="0">
                <a:solidFill>
                  <a:srgbClr val="242424"/>
                </a:solidFill>
                <a:latin typeface="Arimo"/>
                <a:ea typeface="Arimo"/>
                <a:cs typeface="Arimo"/>
                <a:sym typeface="Arimo"/>
              </a:rPr>
              <a:t>Create a professional targeted cover </a:t>
            </a:r>
            <a:r>
              <a:rPr lang="en-US" sz="1300" b="0" i="0" u="none" strike="noStrike" cap="none" dirty="0" smtClean="0">
                <a:solidFill>
                  <a:srgbClr val="242424"/>
                </a:solidFill>
                <a:latin typeface="Arimo"/>
                <a:ea typeface="Arimo"/>
                <a:cs typeface="Arimo"/>
                <a:sym typeface="Arimo"/>
              </a:rPr>
              <a:t>letter</a:t>
            </a:r>
          </a:p>
          <a:p>
            <a:pPr marL="323850" marR="0" lvl="1" indent="-149225" algn="l" rtl="0">
              <a:lnSpc>
                <a:spcPct val="140000"/>
              </a:lnSpc>
              <a:spcBef>
                <a:spcPts val="0"/>
              </a:spcBef>
              <a:spcAft>
                <a:spcPts val="0"/>
              </a:spcAft>
              <a:buClr>
                <a:srgbClr val="000000"/>
              </a:buClr>
              <a:buSzPts val="1300"/>
              <a:buFont typeface="Arial"/>
              <a:buChar char="•"/>
            </a:pPr>
            <a:endParaRPr sz="1200" dirty="0"/>
          </a:p>
          <a:p>
            <a:pPr marL="323850" marR="0" lvl="1" indent="-149225" algn="l" rtl="0">
              <a:lnSpc>
                <a:spcPct val="140000"/>
              </a:lnSpc>
              <a:spcBef>
                <a:spcPts val="0"/>
              </a:spcBef>
              <a:spcAft>
                <a:spcPts val="0"/>
              </a:spcAft>
              <a:buClr>
                <a:srgbClr val="000000"/>
              </a:buClr>
              <a:buSzPts val="1300"/>
              <a:buFont typeface="Arial"/>
              <a:buChar char="•"/>
            </a:pPr>
            <a:r>
              <a:rPr lang="en-US" sz="1300" b="0" i="0" u="none" strike="noStrike" cap="none" dirty="0">
                <a:solidFill>
                  <a:srgbClr val="242424"/>
                </a:solidFill>
                <a:latin typeface="Arimo"/>
                <a:ea typeface="Arimo"/>
                <a:cs typeface="Arimo"/>
                <a:sym typeface="Arimo"/>
              </a:rPr>
              <a:t>Create a professional resume using </a:t>
            </a:r>
            <a:r>
              <a:rPr lang="en-US" sz="1300" b="0" i="0" u="none" strike="noStrike" cap="none" dirty="0" err="1">
                <a:solidFill>
                  <a:srgbClr val="242424"/>
                </a:solidFill>
                <a:latin typeface="Arimo"/>
                <a:ea typeface="Arimo"/>
                <a:cs typeface="Arimo"/>
                <a:sym typeface="Arimo"/>
              </a:rPr>
              <a:t>vMock</a:t>
            </a:r>
            <a:endParaRPr sz="1200" dirty="0"/>
          </a:p>
        </p:txBody>
      </p:sp>
      <p:sp>
        <p:nvSpPr>
          <p:cNvPr id="136" name="Google Shape;136;p14"/>
          <p:cNvSpPr txBox="1"/>
          <p:nvPr/>
        </p:nvSpPr>
        <p:spPr>
          <a:xfrm>
            <a:off x="514350" y="351325"/>
            <a:ext cx="6969926"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000" b="0" i="0" u="none" strike="noStrike" cap="none" dirty="0" smtClean="0">
                <a:solidFill>
                  <a:srgbClr val="242424"/>
                </a:solidFill>
                <a:latin typeface="Arial"/>
                <a:ea typeface="Arial"/>
                <a:cs typeface="Arial"/>
                <a:sym typeface="Arial"/>
              </a:rPr>
              <a:t>Learning Objectives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p31"/>
          <p:cNvPicPr preferRelativeResize="0"/>
          <p:nvPr/>
        </p:nvPicPr>
        <p:blipFill rotWithShape="1">
          <a:blip r:embed="rId3">
            <a:alphaModFix amt="9999"/>
          </a:blip>
          <a:srcRect t="16216" b="16217"/>
          <a:stretch/>
        </p:blipFill>
        <p:spPr>
          <a:xfrm>
            <a:off x="8861" y="0"/>
            <a:ext cx="9135139" cy="4629150"/>
          </a:xfrm>
          <a:prstGeom prst="rect">
            <a:avLst/>
          </a:prstGeom>
          <a:noFill/>
          <a:ln>
            <a:noFill/>
          </a:ln>
        </p:spPr>
      </p:pic>
      <p:sp>
        <p:nvSpPr>
          <p:cNvPr id="352" name="Google Shape;352;p31"/>
          <p:cNvSpPr/>
          <p:nvPr/>
        </p:nvSpPr>
        <p:spPr>
          <a:xfrm>
            <a:off x="0" y="4629150"/>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353" name="Google Shape;353;p31"/>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354" name="Google Shape;354;p31"/>
          <p:cNvGrpSpPr/>
          <p:nvPr/>
        </p:nvGrpSpPr>
        <p:grpSpPr>
          <a:xfrm>
            <a:off x="7623104" y="4269758"/>
            <a:ext cx="1260837" cy="226742"/>
            <a:chOff x="0" y="-38100"/>
            <a:chExt cx="2711222" cy="562889"/>
          </a:xfrm>
        </p:grpSpPr>
        <p:pic>
          <p:nvPicPr>
            <p:cNvPr id="355" name="Google Shape;355;p31"/>
            <p:cNvPicPr preferRelativeResize="0"/>
            <p:nvPr/>
          </p:nvPicPr>
          <p:blipFill rotWithShape="1">
            <a:blip r:embed="rId4">
              <a:alphaModFix/>
            </a:blip>
            <a:srcRect/>
            <a:stretch/>
          </p:blipFill>
          <p:spPr>
            <a:xfrm flipH="1">
              <a:off x="2221462" y="97817"/>
              <a:ext cx="489760" cy="325913"/>
            </a:xfrm>
            <a:prstGeom prst="rect">
              <a:avLst/>
            </a:prstGeom>
            <a:noFill/>
            <a:ln>
              <a:noFill/>
            </a:ln>
          </p:spPr>
        </p:pic>
        <p:sp>
          <p:nvSpPr>
            <p:cNvPr id="356" name="Google Shape;356;p31"/>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pic>
        <p:nvPicPr>
          <p:cNvPr id="357" name="Google Shape;357;p31"/>
          <p:cNvPicPr preferRelativeResize="0"/>
          <p:nvPr/>
        </p:nvPicPr>
        <p:blipFill rotWithShape="1">
          <a:blip r:embed="rId5">
            <a:alphaModFix/>
          </a:blip>
          <a:srcRect/>
          <a:stretch/>
        </p:blipFill>
        <p:spPr>
          <a:xfrm>
            <a:off x="2647186" y="1479993"/>
            <a:ext cx="499042" cy="663179"/>
          </a:xfrm>
          <a:prstGeom prst="rect">
            <a:avLst/>
          </a:prstGeom>
          <a:noFill/>
          <a:ln>
            <a:noFill/>
          </a:ln>
        </p:spPr>
      </p:pic>
      <p:pic>
        <p:nvPicPr>
          <p:cNvPr id="358" name="Google Shape;358;p31"/>
          <p:cNvPicPr preferRelativeResize="0"/>
          <p:nvPr/>
        </p:nvPicPr>
        <p:blipFill rotWithShape="1">
          <a:blip r:embed="rId6">
            <a:alphaModFix/>
          </a:blip>
          <a:srcRect/>
          <a:stretch/>
        </p:blipFill>
        <p:spPr>
          <a:xfrm>
            <a:off x="7974542" y="1533556"/>
            <a:ext cx="799821" cy="832064"/>
          </a:xfrm>
          <a:prstGeom prst="rect">
            <a:avLst/>
          </a:prstGeom>
          <a:noFill/>
          <a:ln>
            <a:noFill/>
          </a:ln>
        </p:spPr>
      </p:pic>
      <p:sp>
        <p:nvSpPr>
          <p:cNvPr id="359" name="Google Shape;359;p31"/>
          <p:cNvSpPr txBox="1"/>
          <p:nvPr/>
        </p:nvSpPr>
        <p:spPr>
          <a:xfrm>
            <a:off x="514350" y="1014710"/>
            <a:ext cx="8260013" cy="32771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1" i="0" u="none" strike="noStrike" cap="none">
                <a:solidFill>
                  <a:srgbClr val="242424"/>
                </a:solidFill>
                <a:latin typeface="Arimo"/>
                <a:ea typeface="Arimo"/>
                <a:cs typeface="Arimo"/>
                <a:sym typeface="Arimo"/>
              </a:rPr>
              <a:t>Develop skill statements that provide insight and details</a:t>
            </a:r>
            <a:endParaRPr/>
          </a:p>
        </p:txBody>
      </p:sp>
      <p:sp>
        <p:nvSpPr>
          <p:cNvPr id="360" name="Google Shape;360;p31"/>
          <p:cNvSpPr txBox="1"/>
          <p:nvPr/>
        </p:nvSpPr>
        <p:spPr>
          <a:xfrm>
            <a:off x="514350" y="326453"/>
            <a:ext cx="8115300"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0" i="0" u="none" strike="noStrike" cap="none">
                <a:solidFill>
                  <a:srgbClr val="242424"/>
                </a:solidFill>
                <a:latin typeface="Arial"/>
                <a:ea typeface="Arial"/>
                <a:cs typeface="Arial"/>
                <a:sym typeface="Arial"/>
              </a:rPr>
              <a:t>Resume Challenges</a:t>
            </a:r>
            <a:endParaRPr/>
          </a:p>
        </p:txBody>
      </p:sp>
      <p:sp>
        <p:nvSpPr>
          <p:cNvPr id="361" name="Google Shape;361;p31"/>
          <p:cNvSpPr txBox="1"/>
          <p:nvPr/>
        </p:nvSpPr>
        <p:spPr>
          <a:xfrm>
            <a:off x="360783" y="1768720"/>
            <a:ext cx="3255086" cy="1771832"/>
          </a:xfrm>
          <a:prstGeom prst="rect">
            <a:avLst/>
          </a:prstGeom>
          <a:noFill/>
          <a:ln>
            <a:noFill/>
          </a:ln>
        </p:spPr>
        <p:txBody>
          <a:bodyPr spcFirstLastPara="1" wrap="square" lIns="0" tIns="0" rIns="0" bIns="0" anchor="t" anchorCtr="0">
            <a:spAutoFit/>
          </a:bodyPr>
          <a:lstStyle/>
          <a:p>
            <a:pPr marL="0" marR="0" lvl="0" indent="0" algn="l" rtl="0">
              <a:lnSpc>
                <a:spcPct val="175000"/>
              </a:lnSpc>
              <a:spcBef>
                <a:spcPts val="0"/>
              </a:spcBef>
              <a:spcAft>
                <a:spcPts val="0"/>
              </a:spcAft>
              <a:buNone/>
            </a:pPr>
            <a:r>
              <a:rPr lang="en-US" sz="1600" b="1" i="0" u="none" strike="noStrike" cap="none">
                <a:solidFill>
                  <a:srgbClr val="242424"/>
                </a:solidFill>
                <a:latin typeface="Arimo"/>
                <a:ea typeface="Arimo"/>
                <a:cs typeface="Arimo"/>
                <a:sym typeface="Arimo"/>
              </a:rPr>
              <a:t>Basic statements: </a:t>
            </a:r>
            <a:endParaRPr/>
          </a:p>
          <a:p>
            <a:pPr marL="0" marR="0" lvl="0" indent="0" algn="l" rtl="0">
              <a:lnSpc>
                <a:spcPct val="175000"/>
              </a:lnSpc>
              <a:spcBef>
                <a:spcPts val="0"/>
              </a:spcBef>
              <a:spcAft>
                <a:spcPts val="0"/>
              </a:spcAft>
              <a:buNone/>
            </a:pPr>
            <a:endParaRPr sz="1600" b="1"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r>
              <a:rPr lang="en-US" sz="1500" b="0" i="0" u="none" strike="noStrike" cap="none">
                <a:solidFill>
                  <a:srgbClr val="242424"/>
                </a:solidFill>
                <a:latin typeface="Arimo"/>
                <a:ea typeface="Arimo"/>
                <a:cs typeface="Arimo"/>
                <a:sym typeface="Arimo"/>
              </a:rPr>
              <a:t> "Responsible for sales"</a:t>
            </a:r>
            <a:endParaRPr/>
          </a:p>
          <a:p>
            <a:pPr marL="0" marR="0" lvl="0" indent="0" algn="l" rtl="0">
              <a:lnSpc>
                <a:spcPct val="140000"/>
              </a:lnSpc>
              <a:spcBef>
                <a:spcPts val="0"/>
              </a:spcBef>
              <a:spcAft>
                <a:spcPts val="0"/>
              </a:spcAft>
              <a:buNone/>
            </a:pPr>
            <a:endParaRPr sz="1500" b="0"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endParaRPr sz="1500" b="0"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r>
              <a:rPr lang="en-US" sz="1500" b="0" i="0" u="none" strike="noStrike" cap="none">
                <a:solidFill>
                  <a:srgbClr val="242424"/>
                </a:solidFill>
                <a:latin typeface="Arimo"/>
                <a:ea typeface="Arimo"/>
                <a:cs typeface="Arimo"/>
                <a:sym typeface="Arimo"/>
              </a:rPr>
              <a:t>"Completed safety training"</a:t>
            </a:r>
            <a:endParaRPr/>
          </a:p>
        </p:txBody>
      </p:sp>
      <p:sp>
        <p:nvSpPr>
          <p:cNvPr id="362" name="Google Shape;362;p31"/>
          <p:cNvSpPr txBox="1"/>
          <p:nvPr/>
        </p:nvSpPr>
        <p:spPr>
          <a:xfrm>
            <a:off x="4308583" y="1768720"/>
            <a:ext cx="4211700" cy="2924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1" i="0" u="none" strike="noStrike" cap="none">
                <a:solidFill>
                  <a:srgbClr val="242424"/>
                </a:solidFill>
                <a:latin typeface="Arimo"/>
                <a:ea typeface="Arimo"/>
                <a:cs typeface="Arimo"/>
                <a:sym typeface="Arimo"/>
              </a:rPr>
              <a:t>Well-developed statements: </a:t>
            </a:r>
            <a:endParaRPr sz="2000" b="1" i="0" u="none" strike="noStrike" cap="none">
              <a:solidFill>
                <a:srgbClr val="242424"/>
              </a:solidFill>
              <a:latin typeface="Arimo"/>
              <a:ea typeface="Arimo"/>
              <a:cs typeface="Arimo"/>
              <a:sym typeface="Arimo"/>
            </a:endParaRPr>
          </a:p>
          <a:p>
            <a:pPr marL="0" marR="0" lvl="0" indent="0" algn="l" rtl="0">
              <a:lnSpc>
                <a:spcPct val="104999"/>
              </a:lnSpc>
              <a:spcBef>
                <a:spcPts val="0"/>
              </a:spcBef>
              <a:spcAft>
                <a:spcPts val="0"/>
              </a:spcAft>
              <a:buNone/>
            </a:pPr>
            <a:r>
              <a:rPr lang="en-US" sz="2000" b="0" i="0" u="none" strike="noStrike" cap="none">
                <a:solidFill>
                  <a:srgbClr val="242424"/>
                </a:solidFill>
                <a:latin typeface="Arimo"/>
                <a:ea typeface="Arimo"/>
                <a:cs typeface="Arimo"/>
                <a:sym typeface="Arimo"/>
              </a:rPr>
              <a:t>"Increased sales by 10% over a period of 6 months"</a:t>
            </a:r>
            <a:endParaRPr/>
          </a:p>
          <a:p>
            <a:pPr marL="0" marR="0" lvl="0" indent="0" algn="l" rtl="0">
              <a:lnSpc>
                <a:spcPct val="104999"/>
              </a:lnSpc>
              <a:spcBef>
                <a:spcPts val="0"/>
              </a:spcBef>
              <a:spcAft>
                <a:spcPts val="0"/>
              </a:spcAft>
              <a:buNone/>
            </a:pPr>
            <a:endParaRPr sz="2000" b="0"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r>
              <a:rPr lang="en-US" sz="1500" b="0" i="0" u="none" strike="noStrike" cap="none">
                <a:solidFill>
                  <a:srgbClr val="242424"/>
                </a:solidFill>
                <a:latin typeface="Arimo"/>
                <a:ea typeface="Arimo"/>
                <a:cs typeface="Arimo"/>
                <a:sym typeface="Arimo"/>
              </a:rPr>
              <a:t>"Completed an online training program offered through the Ministry of Labour. Passed three modules demonstrating knowledge of safety precautions in the workplace</a:t>
            </a:r>
            <a:endParaRPr/>
          </a:p>
          <a:p>
            <a:pPr marL="0" marR="0" lvl="0" indent="0" algn="l" rtl="0">
              <a:lnSpc>
                <a:spcPct val="140000"/>
              </a:lnSpc>
              <a:spcBef>
                <a:spcPts val="0"/>
              </a:spcBef>
              <a:spcAft>
                <a:spcPts val="0"/>
              </a:spcAft>
              <a:buNone/>
            </a:pPr>
            <a:endParaRPr sz="1500" b="0" i="0" u="none" strike="noStrike" cap="none">
              <a:solidFill>
                <a:srgbClr val="242424"/>
              </a:solidFill>
              <a:latin typeface="Arimo"/>
              <a:ea typeface="Arimo"/>
              <a:cs typeface="Arimo"/>
              <a:sym typeface="Arimo"/>
            </a:endParaRPr>
          </a:p>
        </p:txBody>
      </p:sp>
      <p:cxnSp>
        <p:nvCxnSpPr>
          <p:cNvPr id="363" name="Google Shape;363;p31"/>
          <p:cNvCxnSpPr/>
          <p:nvPr/>
        </p:nvCxnSpPr>
        <p:spPr>
          <a:xfrm rot="5400000">
            <a:off x="2499929" y="2929976"/>
            <a:ext cx="2679562" cy="0"/>
          </a:xfrm>
          <a:prstGeom prst="straightConnector1">
            <a:avLst/>
          </a:prstGeom>
          <a:noFill/>
          <a:ln w="47625" cap="rnd" cmpd="sng">
            <a:solidFill>
              <a:srgbClr val="000000">
                <a:alpha val="11764"/>
              </a:srgbClr>
            </a:solidFill>
            <a:prstDash val="solid"/>
            <a:round/>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32"/>
          <p:cNvPicPr preferRelativeResize="0"/>
          <p:nvPr/>
        </p:nvPicPr>
        <p:blipFill rotWithShape="1">
          <a:blip r:embed="rId3">
            <a:alphaModFix amt="9999"/>
          </a:blip>
          <a:srcRect t="16216" b="16217"/>
          <a:stretch/>
        </p:blipFill>
        <p:spPr>
          <a:xfrm>
            <a:off x="8861" y="0"/>
            <a:ext cx="9135139" cy="4629150"/>
          </a:xfrm>
          <a:prstGeom prst="rect">
            <a:avLst/>
          </a:prstGeom>
          <a:noFill/>
          <a:ln>
            <a:noFill/>
          </a:ln>
        </p:spPr>
      </p:pic>
      <p:sp>
        <p:nvSpPr>
          <p:cNvPr id="369" name="Google Shape;369;p32"/>
          <p:cNvSpPr/>
          <p:nvPr/>
        </p:nvSpPr>
        <p:spPr>
          <a:xfrm>
            <a:off x="0" y="4629150"/>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370" name="Google Shape;370;p32"/>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371" name="Google Shape;371;p32"/>
          <p:cNvGrpSpPr/>
          <p:nvPr/>
        </p:nvGrpSpPr>
        <p:grpSpPr>
          <a:xfrm>
            <a:off x="7403852" y="4239857"/>
            <a:ext cx="1555589" cy="290198"/>
            <a:chOff x="0" y="-38100"/>
            <a:chExt cx="2711222" cy="562889"/>
          </a:xfrm>
        </p:grpSpPr>
        <p:pic>
          <p:nvPicPr>
            <p:cNvPr id="372" name="Google Shape;372;p32"/>
            <p:cNvPicPr preferRelativeResize="0"/>
            <p:nvPr/>
          </p:nvPicPr>
          <p:blipFill rotWithShape="1">
            <a:blip r:embed="rId4">
              <a:alphaModFix/>
            </a:blip>
            <a:srcRect/>
            <a:stretch/>
          </p:blipFill>
          <p:spPr>
            <a:xfrm flipH="1">
              <a:off x="2221462" y="97817"/>
              <a:ext cx="489760" cy="325913"/>
            </a:xfrm>
            <a:prstGeom prst="rect">
              <a:avLst/>
            </a:prstGeom>
            <a:noFill/>
            <a:ln>
              <a:noFill/>
            </a:ln>
          </p:spPr>
        </p:pic>
        <p:sp>
          <p:nvSpPr>
            <p:cNvPr id="373" name="Google Shape;373;p32"/>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sp>
        <p:nvSpPr>
          <p:cNvPr id="374" name="Google Shape;374;p32"/>
          <p:cNvSpPr txBox="1"/>
          <p:nvPr/>
        </p:nvSpPr>
        <p:spPr>
          <a:xfrm>
            <a:off x="514350" y="331216"/>
            <a:ext cx="8115300" cy="423193"/>
          </a:xfrm>
          <a:prstGeom prst="rect">
            <a:avLst/>
          </a:prstGeom>
          <a:noFill/>
          <a:ln>
            <a:noFill/>
          </a:ln>
        </p:spPr>
        <p:txBody>
          <a:bodyPr spcFirstLastPara="1" wrap="square" lIns="0" tIns="0" rIns="0" bIns="0" anchor="t" anchorCtr="0">
            <a:spAutoFit/>
          </a:bodyPr>
          <a:lstStyle/>
          <a:p>
            <a:pPr marL="0" marR="0" lvl="0" indent="0" algn="l" rtl="0">
              <a:lnSpc>
                <a:spcPct val="119963"/>
              </a:lnSpc>
              <a:spcBef>
                <a:spcPts val="0"/>
              </a:spcBef>
              <a:spcAft>
                <a:spcPts val="0"/>
              </a:spcAft>
              <a:buNone/>
            </a:pPr>
            <a:r>
              <a:rPr lang="en-US" sz="2750" b="0" i="0" u="none" strike="noStrike" cap="none">
                <a:solidFill>
                  <a:srgbClr val="242424"/>
                </a:solidFill>
                <a:latin typeface="Arial"/>
                <a:ea typeface="Arial"/>
                <a:cs typeface="Arial"/>
                <a:sym typeface="Arial"/>
              </a:rPr>
              <a:t>Work Experience - What Should be Included?</a:t>
            </a:r>
            <a:endParaRPr/>
          </a:p>
        </p:txBody>
      </p:sp>
      <p:sp>
        <p:nvSpPr>
          <p:cNvPr id="375" name="Google Shape;375;p32"/>
          <p:cNvSpPr txBox="1"/>
          <p:nvPr/>
        </p:nvSpPr>
        <p:spPr>
          <a:xfrm>
            <a:off x="406863" y="1154771"/>
            <a:ext cx="8367500" cy="200266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50" b="1" i="0" u="none" strike="noStrike" cap="none">
                <a:solidFill>
                  <a:srgbClr val="242424"/>
                </a:solidFill>
                <a:latin typeface="Arimo"/>
                <a:ea typeface="Arimo"/>
                <a:cs typeface="Arimo"/>
                <a:sym typeface="Arimo"/>
              </a:rPr>
              <a:t>Resume Content Should Include:</a:t>
            </a:r>
            <a:endParaRPr/>
          </a:p>
          <a:p>
            <a:pPr marL="0" marR="0" lvl="0" indent="0" algn="l" rtl="0">
              <a:lnSpc>
                <a:spcPct val="93333"/>
              </a:lnSpc>
              <a:spcBef>
                <a:spcPts val="0"/>
              </a:spcBef>
              <a:spcAft>
                <a:spcPts val="0"/>
              </a:spcAft>
              <a:buNone/>
            </a:pPr>
            <a:endParaRPr sz="2250" b="1" i="0" u="none" strike="noStrike" cap="none">
              <a:solidFill>
                <a:srgbClr val="242424"/>
              </a:solidFill>
              <a:latin typeface="Arimo"/>
              <a:ea typeface="Arimo"/>
              <a:cs typeface="Arimo"/>
              <a:sym typeface="Arimo"/>
            </a:endParaRPr>
          </a:p>
          <a:p>
            <a:pPr marL="323850" marR="0" lvl="1" indent="-161925" algn="l" rtl="0">
              <a:lnSpc>
                <a:spcPct val="140000"/>
              </a:lnSpc>
              <a:spcBef>
                <a:spcPts val="0"/>
              </a:spcBef>
              <a:spcAft>
                <a:spcPts val="0"/>
              </a:spcAft>
              <a:buClr>
                <a:srgbClr val="000000"/>
              </a:buClr>
              <a:buSzPts val="1500"/>
              <a:buFont typeface="Arial"/>
              <a:buChar char="•"/>
            </a:pPr>
            <a:r>
              <a:rPr lang="en-US" sz="1500" b="1" i="0" u="none" strike="noStrike" cap="none">
                <a:solidFill>
                  <a:srgbClr val="242424"/>
                </a:solidFill>
                <a:latin typeface="Arimo"/>
                <a:ea typeface="Arimo"/>
                <a:cs typeface="Arimo"/>
                <a:sym typeface="Arimo"/>
              </a:rPr>
              <a:t>Relevant</a:t>
            </a:r>
            <a:r>
              <a:rPr lang="en-US" sz="1500" b="0" i="0" u="none" strike="noStrike" cap="none">
                <a:solidFill>
                  <a:srgbClr val="242424"/>
                </a:solidFill>
                <a:latin typeface="Arimo"/>
                <a:ea typeface="Arimo"/>
                <a:cs typeface="Arimo"/>
                <a:sym typeface="Arimo"/>
              </a:rPr>
              <a:t> and related to the job you are applying for (previous co-op, placement, work, volunteer work</a:t>
            </a:r>
            <a:endParaRPr/>
          </a:p>
          <a:p>
            <a:pPr marL="323850" marR="0" lvl="1" indent="-161925" algn="l" rtl="0">
              <a:lnSpc>
                <a:spcPct val="140000"/>
              </a:lnSpc>
              <a:spcBef>
                <a:spcPts val="0"/>
              </a:spcBef>
              <a:spcAft>
                <a:spcPts val="0"/>
              </a:spcAft>
              <a:buClr>
                <a:srgbClr val="000000"/>
              </a:buClr>
              <a:buSzPts val="1500"/>
              <a:buFont typeface="Arial"/>
              <a:buChar char="•"/>
            </a:pPr>
            <a:r>
              <a:rPr lang="en-US" sz="1500" b="1" i="0" u="none" strike="noStrike" cap="none">
                <a:solidFill>
                  <a:srgbClr val="242424"/>
                </a:solidFill>
                <a:latin typeface="Arimo"/>
                <a:ea typeface="Arimo"/>
                <a:cs typeface="Arimo"/>
                <a:sym typeface="Arimo"/>
              </a:rPr>
              <a:t>Other Experiences and opportunities</a:t>
            </a:r>
            <a:r>
              <a:rPr lang="en-US" sz="1500" b="0" i="0" u="none" strike="noStrike" cap="none">
                <a:solidFill>
                  <a:srgbClr val="242424"/>
                </a:solidFill>
                <a:latin typeface="Arimo"/>
                <a:ea typeface="Arimo"/>
                <a:cs typeface="Arimo"/>
                <a:sym typeface="Arimo"/>
              </a:rPr>
              <a:t> related to the posting from where you gain skills and experience</a:t>
            </a:r>
            <a:endParaRPr/>
          </a:p>
          <a:p>
            <a:pPr marL="323850" marR="0" lvl="1" indent="-161925" algn="l" rtl="0">
              <a:lnSpc>
                <a:spcPct val="140000"/>
              </a:lnSpc>
              <a:spcBef>
                <a:spcPts val="0"/>
              </a:spcBef>
              <a:spcAft>
                <a:spcPts val="0"/>
              </a:spcAft>
              <a:buClr>
                <a:srgbClr val="000000"/>
              </a:buClr>
              <a:buSzPts val="1500"/>
              <a:buFont typeface="Arial"/>
              <a:buChar char="•"/>
            </a:pPr>
            <a:r>
              <a:rPr lang="en-US" sz="1500" b="1" i="0" u="none" strike="noStrike" cap="none">
                <a:solidFill>
                  <a:srgbClr val="242424"/>
                </a:solidFill>
                <a:latin typeface="Arimo"/>
                <a:ea typeface="Arimo"/>
                <a:cs typeface="Arimo"/>
                <a:sym typeface="Arimo"/>
              </a:rPr>
              <a:t>Volunteer Experiences</a:t>
            </a:r>
            <a:r>
              <a:rPr lang="en-US" sz="1500" b="0" i="0" u="none" strike="noStrike" cap="none">
                <a:solidFill>
                  <a:srgbClr val="242424"/>
                </a:solidFill>
                <a:latin typeface="Arimo"/>
                <a:ea typeface="Arimo"/>
                <a:cs typeface="Arimo"/>
                <a:sym typeface="Arimo"/>
              </a:rPr>
              <a:t> (current, ongoing, or recent)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3"/>
          <p:cNvSpPr/>
          <p:nvPr/>
        </p:nvSpPr>
        <p:spPr>
          <a:xfrm>
            <a:off x="0" y="4629150"/>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381" name="Google Shape;381;p33"/>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382" name="Google Shape;382;p33"/>
          <p:cNvGrpSpPr/>
          <p:nvPr/>
        </p:nvGrpSpPr>
        <p:grpSpPr>
          <a:xfrm>
            <a:off x="7532856" y="4173249"/>
            <a:ext cx="1472157" cy="466784"/>
            <a:chOff x="0" y="-38100"/>
            <a:chExt cx="2711222" cy="562889"/>
          </a:xfrm>
        </p:grpSpPr>
        <p:pic>
          <p:nvPicPr>
            <p:cNvPr id="383" name="Google Shape;383;p33"/>
            <p:cNvPicPr preferRelativeResize="0"/>
            <p:nvPr/>
          </p:nvPicPr>
          <p:blipFill rotWithShape="1">
            <a:blip r:embed="rId3">
              <a:alphaModFix/>
            </a:blip>
            <a:srcRect/>
            <a:stretch/>
          </p:blipFill>
          <p:spPr>
            <a:xfrm flipH="1">
              <a:off x="2221462" y="97817"/>
              <a:ext cx="489760" cy="325913"/>
            </a:xfrm>
            <a:prstGeom prst="rect">
              <a:avLst/>
            </a:prstGeom>
            <a:noFill/>
            <a:ln>
              <a:noFill/>
            </a:ln>
          </p:spPr>
        </p:pic>
        <p:sp>
          <p:nvSpPr>
            <p:cNvPr id="384" name="Google Shape;384;p33"/>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pic>
        <p:nvPicPr>
          <p:cNvPr id="385" name="Google Shape;385;p33"/>
          <p:cNvPicPr preferRelativeResize="0"/>
          <p:nvPr/>
        </p:nvPicPr>
        <p:blipFill rotWithShape="1">
          <a:blip r:embed="rId4">
            <a:alphaModFix amt="14000"/>
          </a:blip>
          <a:srcRect t="12031" b="12031"/>
          <a:stretch/>
        </p:blipFill>
        <p:spPr>
          <a:xfrm>
            <a:off x="0" y="0"/>
            <a:ext cx="9144000" cy="4629150"/>
          </a:xfrm>
          <a:prstGeom prst="rect">
            <a:avLst/>
          </a:prstGeom>
          <a:noFill/>
          <a:ln>
            <a:noFill/>
          </a:ln>
        </p:spPr>
      </p:pic>
      <p:sp>
        <p:nvSpPr>
          <p:cNvPr id="386" name="Google Shape;386;p33"/>
          <p:cNvSpPr txBox="1"/>
          <p:nvPr/>
        </p:nvSpPr>
        <p:spPr>
          <a:xfrm>
            <a:off x="494950" y="155788"/>
            <a:ext cx="8134700" cy="423193"/>
          </a:xfrm>
          <a:prstGeom prst="rect">
            <a:avLst/>
          </a:prstGeom>
          <a:noFill/>
          <a:ln>
            <a:noFill/>
          </a:ln>
        </p:spPr>
        <p:txBody>
          <a:bodyPr spcFirstLastPara="1" wrap="square" lIns="0" tIns="0" rIns="0" bIns="0" anchor="t" anchorCtr="0">
            <a:spAutoFit/>
          </a:bodyPr>
          <a:lstStyle/>
          <a:p>
            <a:pPr marL="0" marR="0" lvl="0" indent="0" algn="l" rtl="0">
              <a:lnSpc>
                <a:spcPct val="119963"/>
              </a:lnSpc>
              <a:spcBef>
                <a:spcPts val="0"/>
              </a:spcBef>
              <a:spcAft>
                <a:spcPts val="0"/>
              </a:spcAft>
              <a:buNone/>
            </a:pPr>
            <a:r>
              <a:rPr lang="en-US" sz="2750" b="0" i="0" u="none" strike="noStrike" cap="none">
                <a:solidFill>
                  <a:srgbClr val="242424"/>
                </a:solidFill>
                <a:latin typeface="Arial"/>
                <a:ea typeface="Arial"/>
                <a:cs typeface="Arial"/>
                <a:sym typeface="Arial"/>
              </a:rPr>
              <a:t>What has COVID-19 Taught Us?</a:t>
            </a:r>
            <a:endParaRPr/>
          </a:p>
        </p:txBody>
      </p:sp>
      <p:sp>
        <p:nvSpPr>
          <p:cNvPr id="387" name="Google Shape;387;p33"/>
          <p:cNvSpPr txBox="1"/>
          <p:nvPr/>
        </p:nvSpPr>
        <p:spPr>
          <a:xfrm>
            <a:off x="406863" y="687897"/>
            <a:ext cx="8477078" cy="3313921"/>
          </a:xfrm>
          <a:prstGeom prst="rect">
            <a:avLst/>
          </a:prstGeom>
          <a:noFill/>
          <a:ln>
            <a:noFill/>
          </a:ln>
        </p:spPr>
        <p:txBody>
          <a:bodyPr spcFirstLastPara="1" wrap="square" lIns="0" tIns="0" rIns="0" bIns="0" anchor="t" anchorCtr="0">
            <a:spAutoFit/>
          </a:bodyPr>
          <a:lstStyle/>
          <a:p>
            <a:pPr marL="0" marR="0" lvl="0" indent="0" algn="l" rtl="0">
              <a:lnSpc>
                <a:spcPct val="217000"/>
              </a:lnSpc>
              <a:spcBef>
                <a:spcPts val="0"/>
              </a:spcBef>
              <a:spcAft>
                <a:spcPts val="0"/>
              </a:spcAft>
              <a:buNone/>
            </a:pPr>
            <a:r>
              <a:rPr lang="en-US" sz="1500" b="1" i="0" u="none" strike="noStrike" cap="none">
                <a:solidFill>
                  <a:srgbClr val="242424"/>
                </a:solidFill>
                <a:latin typeface="Arimo"/>
                <a:ea typeface="Arimo"/>
                <a:cs typeface="Arimo"/>
                <a:sym typeface="Arimo"/>
              </a:rPr>
              <a:t>Well, many things, but certainly new skills! More than ever, employers may be looking for (no matter what industry):</a:t>
            </a:r>
            <a:endParaRPr/>
          </a:p>
          <a:p>
            <a:pPr marL="323850" marR="0" lvl="1" indent="-161925" algn="l" rtl="0">
              <a:lnSpc>
                <a:spcPct val="186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Ability to be effective and efficient in various environments and are confident in your decision-making ability</a:t>
            </a:r>
            <a:endParaRPr/>
          </a:p>
          <a:p>
            <a:pPr marL="323850" marR="0" lvl="1" indent="-161925" algn="l" rtl="0">
              <a:lnSpc>
                <a:spcPct val="186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Ability to think creatively and develop new and innovative solutions in situations of rapid change</a:t>
            </a:r>
            <a:endParaRPr/>
          </a:p>
          <a:p>
            <a:pPr marL="323850" marR="0" lvl="1" indent="-161925" algn="l" rtl="0">
              <a:lnSpc>
                <a:spcPct val="186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Ability to stay composed and be successful  when faced with unexpected challenges and rapid change</a:t>
            </a:r>
            <a:endParaRPr/>
          </a:p>
          <a:p>
            <a:pPr marL="323850" marR="0" lvl="1" indent="-161925" algn="l" rtl="0">
              <a:lnSpc>
                <a:spcPct val="186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Ability to adjust and be flexible when new opportunities are presented to you</a:t>
            </a:r>
            <a:endParaRPr/>
          </a:p>
          <a:p>
            <a:pPr marL="323850" marR="0" lvl="1" indent="-161925" algn="l" rtl="0">
              <a:lnSpc>
                <a:spcPct val="186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Ability to learn new things quickly and aren't afraid to try new ways of doing things</a:t>
            </a:r>
            <a:endParaRPr/>
          </a:p>
        </p:txBody>
      </p:sp>
      <p:sp>
        <p:nvSpPr>
          <p:cNvPr id="388" name="Google Shape;388;p33"/>
          <p:cNvSpPr txBox="1"/>
          <p:nvPr/>
        </p:nvSpPr>
        <p:spPr>
          <a:xfrm>
            <a:off x="2558642" y="4022227"/>
            <a:ext cx="7789440" cy="13061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50" b="0" i="0" u="none" strike="noStrike" cap="none">
                <a:solidFill>
                  <a:srgbClr val="242424"/>
                </a:solidFill>
                <a:latin typeface="Open Sans Light"/>
                <a:ea typeface="Open Sans Light"/>
                <a:cs typeface="Open Sans Light"/>
                <a:sym typeface="Open Sans Light"/>
              </a:rPr>
              <a:t>Adapted from: (Vulkov, 2021) https://enhancv.com/resume-skills/adaptability/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34"/>
          <p:cNvPicPr preferRelativeResize="0"/>
          <p:nvPr/>
        </p:nvPicPr>
        <p:blipFill rotWithShape="1">
          <a:blip r:embed="rId3">
            <a:alphaModFix amt="9999"/>
          </a:blip>
          <a:srcRect t="16216" b="16217"/>
          <a:stretch/>
        </p:blipFill>
        <p:spPr>
          <a:xfrm>
            <a:off x="8861" y="0"/>
            <a:ext cx="9135139" cy="4629150"/>
          </a:xfrm>
          <a:prstGeom prst="rect">
            <a:avLst/>
          </a:prstGeom>
          <a:noFill/>
          <a:ln>
            <a:noFill/>
          </a:ln>
        </p:spPr>
      </p:pic>
      <p:sp>
        <p:nvSpPr>
          <p:cNvPr id="394" name="Google Shape;394;p34"/>
          <p:cNvSpPr/>
          <p:nvPr/>
        </p:nvSpPr>
        <p:spPr>
          <a:xfrm>
            <a:off x="0" y="4629150"/>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395" name="Google Shape;395;p34"/>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396" name="Google Shape;396;p34"/>
          <p:cNvGrpSpPr/>
          <p:nvPr/>
        </p:nvGrpSpPr>
        <p:grpSpPr>
          <a:xfrm>
            <a:off x="7546480" y="4250732"/>
            <a:ext cx="1387795" cy="378418"/>
            <a:chOff x="0" y="-38100"/>
            <a:chExt cx="2711222" cy="562889"/>
          </a:xfrm>
        </p:grpSpPr>
        <p:pic>
          <p:nvPicPr>
            <p:cNvPr id="397" name="Google Shape;397;p34"/>
            <p:cNvPicPr preferRelativeResize="0"/>
            <p:nvPr/>
          </p:nvPicPr>
          <p:blipFill rotWithShape="1">
            <a:blip r:embed="rId4">
              <a:alphaModFix/>
            </a:blip>
            <a:srcRect/>
            <a:stretch/>
          </p:blipFill>
          <p:spPr>
            <a:xfrm flipH="1">
              <a:off x="2221462" y="97817"/>
              <a:ext cx="489760" cy="325913"/>
            </a:xfrm>
            <a:prstGeom prst="rect">
              <a:avLst/>
            </a:prstGeom>
            <a:noFill/>
            <a:ln>
              <a:noFill/>
            </a:ln>
          </p:spPr>
        </p:pic>
        <p:sp>
          <p:nvSpPr>
            <p:cNvPr id="398" name="Google Shape;398;p34"/>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pic>
        <p:nvPicPr>
          <p:cNvPr id="399" name="Google Shape;399;p34"/>
          <p:cNvPicPr preferRelativeResize="0"/>
          <p:nvPr/>
        </p:nvPicPr>
        <p:blipFill rotWithShape="1">
          <a:blip r:embed="rId5">
            <a:alphaModFix/>
          </a:blip>
          <a:srcRect/>
          <a:stretch/>
        </p:blipFill>
        <p:spPr>
          <a:xfrm>
            <a:off x="949528" y="1284258"/>
            <a:ext cx="2822787" cy="2060634"/>
          </a:xfrm>
          <a:prstGeom prst="rect">
            <a:avLst/>
          </a:prstGeom>
          <a:noFill/>
          <a:ln>
            <a:noFill/>
          </a:ln>
        </p:spPr>
      </p:pic>
      <p:sp>
        <p:nvSpPr>
          <p:cNvPr id="400" name="Google Shape;400;p34"/>
          <p:cNvSpPr txBox="1"/>
          <p:nvPr/>
        </p:nvSpPr>
        <p:spPr>
          <a:xfrm>
            <a:off x="4572000" y="1456751"/>
            <a:ext cx="3694009" cy="190533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1" i="0" u="none" strike="noStrike" cap="none">
                <a:solidFill>
                  <a:srgbClr val="242424"/>
                </a:solidFill>
                <a:latin typeface="Arimo"/>
                <a:ea typeface="Arimo"/>
                <a:cs typeface="Arimo"/>
                <a:sym typeface="Arimo"/>
              </a:rPr>
              <a:t>Tailor your marketing materials to the job description</a:t>
            </a:r>
            <a:endParaRPr/>
          </a:p>
          <a:p>
            <a:pPr marL="0" marR="0" lvl="0" indent="0" algn="ctr" rtl="0">
              <a:lnSpc>
                <a:spcPct val="70000"/>
              </a:lnSpc>
              <a:spcBef>
                <a:spcPts val="0"/>
              </a:spcBef>
              <a:spcAft>
                <a:spcPts val="0"/>
              </a:spcAft>
              <a:buNone/>
            </a:pPr>
            <a:endParaRPr sz="3000" b="1" i="0" u="none" strike="noStrike" cap="none">
              <a:solidFill>
                <a:srgbClr val="242424"/>
              </a:solidFill>
              <a:latin typeface="Arimo"/>
              <a:ea typeface="Arimo"/>
              <a:cs typeface="Arimo"/>
              <a:sym typeface="Arimo"/>
            </a:endParaRPr>
          </a:p>
        </p:txBody>
      </p:sp>
      <p:sp>
        <p:nvSpPr>
          <p:cNvPr id="401" name="Google Shape;401;p34"/>
          <p:cNvSpPr txBox="1"/>
          <p:nvPr/>
        </p:nvSpPr>
        <p:spPr>
          <a:xfrm>
            <a:off x="514350" y="326453"/>
            <a:ext cx="8115300"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0" i="0" u="none" strike="noStrike" cap="none">
                <a:solidFill>
                  <a:srgbClr val="242424"/>
                </a:solidFill>
                <a:latin typeface="Arial"/>
                <a:ea typeface="Arial"/>
                <a:cs typeface="Arial"/>
                <a:sym typeface="Arial"/>
              </a:rPr>
              <a:t>Cover Letter and Resume Tips!</a:t>
            </a:r>
            <a:endParaRPr/>
          </a:p>
        </p:txBody>
      </p:sp>
      <p:sp>
        <p:nvSpPr>
          <p:cNvPr id="402" name="Google Shape;402;p34"/>
          <p:cNvSpPr txBox="1"/>
          <p:nvPr/>
        </p:nvSpPr>
        <p:spPr>
          <a:xfrm>
            <a:off x="670990" y="3476051"/>
            <a:ext cx="3379863" cy="373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250" b="0" i="0" u="none" strike="noStrike" cap="none">
                <a:solidFill>
                  <a:srgbClr val="242424"/>
                </a:solidFill>
                <a:latin typeface="Arimo"/>
                <a:ea typeface="Arimo"/>
                <a:cs typeface="Arimo"/>
                <a:sym typeface="Arimo"/>
              </a:rPr>
              <a:t>King Tip of All Tips!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5"/>
          <p:cNvSpPr txBox="1"/>
          <p:nvPr/>
        </p:nvSpPr>
        <p:spPr>
          <a:xfrm>
            <a:off x="441994" y="994423"/>
            <a:ext cx="8260013" cy="34538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a:solidFill>
                  <a:srgbClr val="242424"/>
                </a:solidFill>
                <a:latin typeface="Arimo"/>
                <a:ea typeface="Arimo"/>
                <a:cs typeface="Arimo"/>
                <a:sym typeface="Arimo"/>
              </a:rPr>
              <a:t>Highlight key qualifications and skills on the job posting and highlight how these are addressed in your cover letter and resume. </a:t>
            </a:r>
            <a:endParaRPr/>
          </a:p>
          <a:p>
            <a:pPr marL="0" marR="0" lvl="0" indent="0" algn="ctr" rtl="0">
              <a:lnSpc>
                <a:spcPct val="140000"/>
              </a:lnSpc>
              <a:spcBef>
                <a:spcPts val="0"/>
              </a:spcBef>
              <a:spcAft>
                <a:spcPts val="0"/>
              </a:spcAft>
              <a:buNone/>
            </a:pPr>
            <a:r>
              <a:rPr lang="en-US" sz="3000" b="0" i="0" u="none" strike="noStrike" cap="none">
                <a:solidFill>
                  <a:srgbClr val="242424"/>
                </a:solidFill>
                <a:latin typeface="Arimo"/>
                <a:ea typeface="Arimo"/>
                <a:cs typeface="Arimo"/>
                <a:sym typeface="Arimo"/>
              </a:rPr>
              <a:t>If you can't find evidence of of the required skills in your marketing materials, you are not done!</a:t>
            </a:r>
            <a:endParaRPr/>
          </a:p>
          <a:p>
            <a:pPr marL="0" marR="0" lvl="0" indent="0" algn="ctr" rtl="0">
              <a:lnSpc>
                <a:spcPct val="70000"/>
              </a:lnSpc>
              <a:spcBef>
                <a:spcPts val="0"/>
              </a:spcBef>
              <a:spcAft>
                <a:spcPts val="0"/>
              </a:spcAft>
              <a:buNone/>
            </a:pPr>
            <a:endParaRPr sz="3000" b="0"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endParaRPr sz="3000" b="0" i="0" u="none" strike="noStrike" cap="none">
              <a:solidFill>
                <a:srgbClr val="242424"/>
              </a:solidFill>
              <a:latin typeface="Arimo"/>
              <a:ea typeface="Arimo"/>
              <a:cs typeface="Arimo"/>
              <a:sym typeface="Arimo"/>
            </a:endParaRPr>
          </a:p>
        </p:txBody>
      </p:sp>
      <p:pic>
        <p:nvPicPr>
          <p:cNvPr id="408" name="Google Shape;408;p35"/>
          <p:cNvPicPr preferRelativeResize="0"/>
          <p:nvPr/>
        </p:nvPicPr>
        <p:blipFill rotWithShape="1">
          <a:blip r:embed="rId3">
            <a:alphaModFix amt="9999"/>
          </a:blip>
          <a:srcRect t="16216" b="16217"/>
          <a:stretch/>
        </p:blipFill>
        <p:spPr>
          <a:xfrm>
            <a:off x="8861" y="0"/>
            <a:ext cx="9135139" cy="4629150"/>
          </a:xfrm>
          <a:prstGeom prst="rect">
            <a:avLst/>
          </a:prstGeom>
          <a:noFill/>
          <a:ln>
            <a:noFill/>
          </a:ln>
        </p:spPr>
      </p:pic>
      <p:sp>
        <p:nvSpPr>
          <p:cNvPr id="409" name="Google Shape;409;p35"/>
          <p:cNvSpPr/>
          <p:nvPr/>
        </p:nvSpPr>
        <p:spPr>
          <a:xfrm>
            <a:off x="0" y="4629150"/>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410" name="Google Shape;410;p35"/>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411" name="Google Shape;411;p35"/>
          <p:cNvGrpSpPr/>
          <p:nvPr/>
        </p:nvGrpSpPr>
        <p:grpSpPr>
          <a:xfrm>
            <a:off x="7546480" y="4283149"/>
            <a:ext cx="1362628" cy="255295"/>
            <a:chOff x="0" y="-38100"/>
            <a:chExt cx="2711222" cy="562889"/>
          </a:xfrm>
        </p:grpSpPr>
        <p:pic>
          <p:nvPicPr>
            <p:cNvPr id="412" name="Google Shape;412;p35"/>
            <p:cNvPicPr preferRelativeResize="0"/>
            <p:nvPr/>
          </p:nvPicPr>
          <p:blipFill rotWithShape="1">
            <a:blip r:embed="rId4">
              <a:alphaModFix/>
            </a:blip>
            <a:srcRect/>
            <a:stretch/>
          </p:blipFill>
          <p:spPr>
            <a:xfrm flipH="1">
              <a:off x="2221462" y="97817"/>
              <a:ext cx="489760" cy="325913"/>
            </a:xfrm>
            <a:prstGeom prst="rect">
              <a:avLst/>
            </a:prstGeom>
            <a:noFill/>
            <a:ln>
              <a:noFill/>
            </a:ln>
          </p:spPr>
        </p:pic>
        <p:sp>
          <p:nvSpPr>
            <p:cNvPr id="413" name="Google Shape;413;p35"/>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pic>
        <p:nvPicPr>
          <p:cNvPr id="414" name="Google Shape;414;p35"/>
          <p:cNvPicPr preferRelativeResize="0"/>
          <p:nvPr/>
        </p:nvPicPr>
        <p:blipFill rotWithShape="1">
          <a:blip r:embed="rId5">
            <a:alphaModFix/>
          </a:blip>
          <a:srcRect/>
          <a:stretch/>
        </p:blipFill>
        <p:spPr>
          <a:xfrm>
            <a:off x="441994" y="1287440"/>
            <a:ext cx="1964277" cy="150000"/>
          </a:xfrm>
          <a:prstGeom prst="rect">
            <a:avLst/>
          </a:prstGeom>
          <a:noFill/>
          <a:ln>
            <a:noFill/>
          </a:ln>
        </p:spPr>
      </p:pic>
      <p:sp>
        <p:nvSpPr>
          <p:cNvPr id="415" name="Google Shape;415;p35"/>
          <p:cNvSpPr txBox="1"/>
          <p:nvPr/>
        </p:nvSpPr>
        <p:spPr>
          <a:xfrm>
            <a:off x="514350" y="326453"/>
            <a:ext cx="8115300"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0" i="0" u="none" strike="noStrike" cap="none">
                <a:solidFill>
                  <a:srgbClr val="242424"/>
                </a:solidFill>
                <a:latin typeface="Arial"/>
                <a:ea typeface="Arial"/>
                <a:cs typeface="Arial"/>
                <a:sym typeface="Arial"/>
              </a:rPr>
              <a:t>Cover Letter and Resume Tips!</a:t>
            </a:r>
            <a:endParaRPr/>
          </a:p>
        </p:txBody>
      </p:sp>
      <p:pic>
        <p:nvPicPr>
          <p:cNvPr id="416" name="Google Shape;416;p35"/>
          <p:cNvPicPr preferRelativeResize="0"/>
          <p:nvPr/>
        </p:nvPicPr>
        <p:blipFill rotWithShape="1">
          <a:blip r:embed="rId5">
            <a:alphaModFix/>
          </a:blip>
          <a:srcRect/>
          <a:stretch/>
        </p:blipFill>
        <p:spPr>
          <a:xfrm>
            <a:off x="2739669" y="1780827"/>
            <a:ext cx="1487266" cy="1135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36"/>
          <p:cNvPicPr preferRelativeResize="0"/>
          <p:nvPr/>
        </p:nvPicPr>
        <p:blipFill rotWithShape="1">
          <a:blip r:embed="rId3">
            <a:alphaModFix amt="9999"/>
          </a:blip>
          <a:srcRect t="16216" b="16217"/>
          <a:stretch/>
        </p:blipFill>
        <p:spPr>
          <a:xfrm>
            <a:off x="8861" y="0"/>
            <a:ext cx="9135139" cy="4629150"/>
          </a:xfrm>
          <a:prstGeom prst="rect">
            <a:avLst/>
          </a:prstGeom>
          <a:noFill/>
          <a:ln>
            <a:noFill/>
          </a:ln>
        </p:spPr>
      </p:pic>
      <p:sp>
        <p:nvSpPr>
          <p:cNvPr id="422" name="Google Shape;422;p36"/>
          <p:cNvSpPr/>
          <p:nvPr/>
        </p:nvSpPr>
        <p:spPr>
          <a:xfrm>
            <a:off x="0" y="4629150"/>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423" name="Google Shape;423;p36"/>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424" name="Google Shape;424;p36"/>
          <p:cNvGrpSpPr/>
          <p:nvPr/>
        </p:nvGrpSpPr>
        <p:grpSpPr>
          <a:xfrm>
            <a:off x="7719930" y="4241205"/>
            <a:ext cx="1323401" cy="371018"/>
            <a:chOff x="0" y="-38100"/>
            <a:chExt cx="2711222" cy="562889"/>
          </a:xfrm>
        </p:grpSpPr>
        <p:pic>
          <p:nvPicPr>
            <p:cNvPr id="425" name="Google Shape;425;p36"/>
            <p:cNvPicPr preferRelativeResize="0"/>
            <p:nvPr/>
          </p:nvPicPr>
          <p:blipFill rotWithShape="1">
            <a:blip r:embed="rId4">
              <a:alphaModFix/>
            </a:blip>
            <a:srcRect/>
            <a:stretch/>
          </p:blipFill>
          <p:spPr>
            <a:xfrm flipH="1">
              <a:off x="2221462" y="97817"/>
              <a:ext cx="489760" cy="325913"/>
            </a:xfrm>
            <a:prstGeom prst="rect">
              <a:avLst/>
            </a:prstGeom>
            <a:noFill/>
            <a:ln>
              <a:noFill/>
            </a:ln>
          </p:spPr>
        </p:pic>
        <p:sp>
          <p:nvSpPr>
            <p:cNvPr id="426" name="Google Shape;426;p36"/>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pic>
        <p:nvPicPr>
          <p:cNvPr id="427" name="Google Shape;427;p36"/>
          <p:cNvPicPr preferRelativeResize="0"/>
          <p:nvPr/>
        </p:nvPicPr>
        <p:blipFill rotWithShape="1">
          <a:blip r:embed="rId5">
            <a:alphaModFix/>
          </a:blip>
          <a:srcRect/>
          <a:stretch/>
        </p:blipFill>
        <p:spPr>
          <a:xfrm>
            <a:off x="4789066" y="1292356"/>
            <a:ext cx="3840584" cy="2558789"/>
          </a:xfrm>
          <a:prstGeom prst="rect">
            <a:avLst/>
          </a:prstGeom>
          <a:noFill/>
          <a:ln>
            <a:noFill/>
          </a:ln>
        </p:spPr>
      </p:pic>
      <p:sp>
        <p:nvSpPr>
          <p:cNvPr id="428" name="Google Shape;428;p36"/>
          <p:cNvSpPr txBox="1"/>
          <p:nvPr/>
        </p:nvSpPr>
        <p:spPr>
          <a:xfrm>
            <a:off x="374068" y="884873"/>
            <a:ext cx="4202363" cy="3765967"/>
          </a:xfrm>
          <a:prstGeom prst="rect">
            <a:avLst/>
          </a:prstGeom>
          <a:noFill/>
          <a:ln>
            <a:noFill/>
          </a:ln>
        </p:spPr>
        <p:txBody>
          <a:bodyPr spcFirstLastPara="1" wrap="square" lIns="0" tIns="0" rIns="0" bIns="0" anchor="t" anchorCtr="0">
            <a:spAutoFit/>
          </a:bodyPr>
          <a:lstStyle/>
          <a:p>
            <a:pPr marL="323850" marR="0" lvl="1" indent="-161925" algn="l" rtl="0">
              <a:lnSpc>
                <a:spcPct val="182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Name you marketing files professionally (avoid resume v113, resume, newresume etc.</a:t>
            </a:r>
            <a:endParaRPr/>
          </a:p>
          <a:p>
            <a:pPr marL="323850" marR="0" lvl="1" indent="-161925" algn="l" rtl="0">
              <a:lnSpc>
                <a:spcPct val="182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Make it easy for the recruiter to find your marketing materials (i.e., John Smith Resume)</a:t>
            </a:r>
            <a:endParaRPr/>
          </a:p>
          <a:p>
            <a:pPr marL="323850" marR="0" lvl="1" indent="-161925" algn="l" rtl="0">
              <a:lnSpc>
                <a:spcPct val="182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Ensure cohesiveness between your cover letter and resume (tell the same story)</a:t>
            </a:r>
            <a:endParaRPr/>
          </a:p>
          <a:p>
            <a:pPr marL="323850" marR="0" lvl="1" indent="-161925" algn="l" rtl="0">
              <a:lnSpc>
                <a:spcPct val="182000"/>
              </a:lnSpc>
              <a:spcBef>
                <a:spcPts val="0"/>
              </a:spcBef>
              <a:spcAft>
                <a:spcPts val="0"/>
              </a:spcAft>
              <a:buClr>
                <a:srgbClr val="000000"/>
              </a:buClr>
              <a:buSzPts val="1500"/>
              <a:buFont typeface="Arial"/>
              <a:buChar char="•"/>
            </a:pPr>
            <a:r>
              <a:rPr lang="en-US" sz="1500" b="0" i="0" u="none" strike="noStrike" cap="none">
                <a:solidFill>
                  <a:srgbClr val="242424"/>
                </a:solidFill>
                <a:latin typeface="Arimo"/>
                <a:ea typeface="Arimo"/>
                <a:cs typeface="Arimo"/>
                <a:sym typeface="Arimo"/>
              </a:rPr>
              <a:t>Use a word cloud generator for the job description, cover letter and resume and look for matches</a:t>
            </a:r>
            <a:endParaRPr/>
          </a:p>
          <a:p>
            <a:pPr marL="0" marR="0" lvl="0" indent="0" algn="l" rtl="0">
              <a:lnSpc>
                <a:spcPct val="182000"/>
              </a:lnSpc>
              <a:spcBef>
                <a:spcPts val="0"/>
              </a:spcBef>
              <a:spcAft>
                <a:spcPts val="0"/>
              </a:spcAft>
              <a:buNone/>
            </a:pPr>
            <a:endParaRPr sz="1500" b="0" i="0" u="none" strike="noStrike" cap="none">
              <a:solidFill>
                <a:srgbClr val="242424"/>
              </a:solidFill>
              <a:latin typeface="Arimo"/>
              <a:ea typeface="Arimo"/>
              <a:cs typeface="Arimo"/>
              <a:sym typeface="Arimo"/>
            </a:endParaRPr>
          </a:p>
        </p:txBody>
      </p:sp>
      <p:sp>
        <p:nvSpPr>
          <p:cNvPr id="429" name="Google Shape;429;p36"/>
          <p:cNvSpPr txBox="1"/>
          <p:nvPr/>
        </p:nvSpPr>
        <p:spPr>
          <a:xfrm>
            <a:off x="514350" y="326453"/>
            <a:ext cx="8115300"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0" i="0" u="none" strike="noStrike" cap="none">
                <a:solidFill>
                  <a:srgbClr val="242424"/>
                </a:solidFill>
                <a:latin typeface="Arial"/>
                <a:ea typeface="Arial"/>
                <a:cs typeface="Arial"/>
                <a:sym typeface="Arial"/>
              </a:rPr>
              <a:t>Additional Cover Letter and Resume Tips!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37"/>
          <p:cNvPicPr preferRelativeResize="0"/>
          <p:nvPr/>
        </p:nvPicPr>
        <p:blipFill rotWithShape="1">
          <a:blip r:embed="rId3">
            <a:alphaModFix amt="9999"/>
          </a:blip>
          <a:srcRect t="16216" b="16217"/>
          <a:stretch/>
        </p:blipFill>
        <p:spPr>
          <a:xfrm>
            <a:off x="8861" y="0"/>
            <a:ext cx="9135139" cy="4629150"/>
          </a:xfrm>
          <a:prstGeom prst="rect">
            <a:avLst/>
          </a:prstGeom>
          <a:noFill/>
          <a:ln>
            <a:noFill/>
          </a:ln>
        </p:spPr>
      </p:pic>
      <p:sp>
        <p:nvSpPr>
          <p:cNvPr id="435" name="Google Shape;435;p37"/>
          <p:cNvSpPr txBox="1"/>
          <p:nvPr/>
        </p:nvSpPr>
        <p:spPr>
          <a:xfrm>
            <a:off x="369637" y="1177925"/>
            <a:ext cx="8259900" cy="3029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00" b="1" i="0" u="none" strike="noStrike" cap="none">
                <a:solidFill>
                  <a:srgbClr val="242424"/>
                </a:solidFill>
                <a:latin typeface="Arimo"/>
                <a:ea typeface="Arimo"/>
                <a:cs typeface="Arimo"/>
                <a:sym typeface="Arimo"/>
              </a:rPr>
              <a:t>Cover Letter Check List: </a:t>
            </a:r>
            <a:r>
              <a:rPr lang="en-US" sz="1200" b="0" i="0" u="none" strike="noStrike" cap="none">
                <a:solidFill>
                  <a:srgbClr val="242424"/>
                </a:solidFill>
                <a:latin typeface="Arimo"/>
                <a:ea typeface="Arimo"/>
                <a:cs typeface="Arimo"/>
                <a:sym typeface="Arimo"/>
              </a:rPr>
              <a:t>https://www.mylambton.ca/docs/default-source/co-op-career-services/co-op-and-career-services---checklist---coverletter.pdf?sfvrsn=6e2cdb0e_2</a:t>
            </a:r>
            <a:endParaRPr sz="1200" b="0"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r>
              <a:rPr lang="en-US" sz="1200" b="1" i="0" u="none" strike="noStrike" cap="none">
                <a:solidFill>
                  <a:srgbClr val="242424"/>
                </a:solidFill>
                <a:latin typeface="Arimo"/>
                <a:ea typeface="Arimo"/>
                <a:cs typeface="Arimo"/>
                <a:sym typeface="Arimo"/>
              </a:rPr>
              <a:t>Cover Letter Sample Letter: </a:t>
            </a:r>
            <a:r>
              <a:rPr lang="en-US" sz="1200" b="0" i="0" u="none" strike="noStrike" cap="none">
                <a:solidFill>
                  <a:srgbClr val="242424"/>
                </a:solidFill>
                <a:latin typeface="Arimo"/>
                <a:ea typeface="Arimo"/>
                <a:cs typeface="Arimo"/>
                <a:sym typeface="Arimo"/>
              </a:rPr>
              <a:t>https://www.mylambton.ca/docs/default-source/co-op-career-services/co-op-and-career-services---sample-cover-letter.pdf?sfvrsn=36f2ff8f_2</a:t>
            </a:r>
            <a:endParaRPr sz="1200" b="0"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r>
              <a:rPr lang="en-US" sz="1200" b="1" i="0" u="none" strike="noStrike" cap="none">
                <a:solidFill>
                  <a:srgbClr val="242424"/>
                </a:solidFill>
                <a:latin typeface="Arimo"/>
                <a:ea typeface="Arimo"/>
                <a:cs typeface="Arimo"/>
                <a:sym typeface="Arimo"/>
              </a:rPr>
              <a:t>Resume </a:t>
            </a:r>
            <a:r>
              <a:rPr lang="en-US" sz="1200" b="1">
                <a:solidFill>
                  <a:srgbClr val="242424"/>
                </a:solidFill>
                <a:latin typeface="Arimo"/>
                <a:ea typeface="Arimo"/>
                <a:cs typeface="Arimo"/>
                <a:sym typeface="Arimo"/>
              </a:rPr>
              <a:t>Checklist</a:t>
            </a:r>
            <a:r>
              <a:rPr lang="en-US" sz="1200" b="1" i="0" u="none" strike="noStrike" cap="none">
                <a:solidFill>
                  <a:srgbClr val="242424"/>
                </a:solidFill>
                <a:latin typeface="Arimo"/>
                <a:ea typeface="Arimo"/>
                <a:cs typeface="Arimo"/>
                <a:sym typeface="Arimo"/>
              </a:rPr>
              <a:t>:</a:t>
            </a:r>
            <a:r>
              <a:rPr lang="en-US" sz="1200" b="0" i="0" u="none" strike="noStrike" cap="none">
                <a:solidFill>
                  <a:srgbClr val="242424"/>
                </a:solidFill>
                <a:latin typeface="Arimo"/>
                <a:ea typeface="Arimo"/>
                <a:cs typeface="Arimo"/>
                <a:sym typeface="Arimo"/>
              </a:rPr>
              <a:t> https://www.mylambton.ca/docs/default-source/co-op-career-services/co-op-and-career-services---checklist---resume.pdf?sfvrsn=7e1d7843_2</a:t>
            </a:r>
            <a:endParaRPr sz="1200" b="0" i="0" u="none" strike="noStrike" cap="none">
              <a:solidFill>
                <a:srgbClr val="242424"/>
              </a:solidFill>
              <a:latin typeface="Arimo"/>
              <a:ea typeface="Arimo"/>
              <a:cs typeface="Arimo"/>
              <a:sym typeface="Arimo"/>
            </a:endParaRPr>
          </a:p>
          <a:p>
            <a:pPr marL="0" marR="0" lvl="0" indent="0" algn="l" rtl="0">
              <a:lnSpc>
                <a:spcPct val="140000"/>
              </a:lnSpc>
              <a:spcBef>
                <a:spcPts val="0"/>
              </a:spcBef>
              <a:spcAft>
                <a:spcPts val="0"/>
              </a:spcAft>
              <a:buNone/>
            </a:pPr>
            <a:r>
              <a:rPr lang="en-US" sz="1200" b="1" i="0" u="none" strike="noStrike" cap="none">
                <a:solidFill>
                  <a:srgbClr val="242424"/>
                </a:solidFill>
                <a:latin typeface="Arimo"/>
                <a:ea typeface="Arimo"/>
                <a:cs typeface="Arimo"/>
                <a:sym typeface="Arimo"/>
              </a:rPr>
              <a:t>Resume Sample: </a:t>
            </a:r>
            <a:r>
              <a:rPr lang="en-US" sz="1200" b="0" i="0" u="none" strike="noStrike" cap="none">
                <a:solidFill>
                  <a:srgbClr val="242424"/>
                </a:solidFill>
                <a:latin typeface="Arimo"/>
                <a:ea typeface="Arimo"/>
                <a:cs typeface="Arimo"/>
                <a:sym typeface="Arimo"/>
              </a:rPr>
              <a:t>https://www.mylambton.ca/docs/default-source/co-op-career-services/co-op-and-career-services---sample-resume.pdf?sfvrsn=b456d971_2</a:t>
            </a:r>
            <a:endParaRPr sz="1100"/>
          </a:p>
        </p:txBody>
      </p:sp>
      <p:sp>
        <p:nvSpPr>
          <p:cNvPr id="436" name="Google Shape;436;p37"/>
          <p:cNvSpPr/>
          <p:nvPr/>
        </p:nvSpPr>
        <p:spPr>
          <a:xfrm>
            <a:off x="0" y="4629150"/>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437" name="Google Shape;437;p37"/>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438" name="Google Shape;438;p37"/>
          <p:cNvGrpSpPr/>
          <p:nvPr/>
        </p:nvGrpSpPr>
        <p:grpSpPr>
          <a:xfrm>
            <a:off x="7608814" y="4274761"/>
            <a:ext cx="1451295" cy="349626"/>
            <a:chOff x="0" y="-38100"/>
            <a:chExt cx="2711222" cy="562889"/>
          </a:xfrm>
        </p:grpSpPr>
        <p:pic>
          <p:nvPicPr>
            <p:cNvPr id="439" name="Google Shape;439;p37"/>
            <p:cNvPicPr preferRelativeResize="0"/>
            <p:nvPr/>
          </p:nvPicPr>
          <p:blipFill rotWithShape="1">
            <a:blip r:embed="rId4">
              <a:alphaModFix/>
            </a:blip>
            <a:srcRect/>
            <a:stretch/>
          </p:blipFill>
          <p:spPr>
            <a:xfrm flipH="1">
              <a:off x="2221462" y="97817"/>
              <a:ext cx="489760" cy="325913"/>
            </a:xfrm>
            <a:prstGeom prst="rect">
              <a:avLst/>
            </a:prstGeom>
            <a:noFill/>
            <a:ln>
              <a:noFill/>
            </a:ln>
          </p:spPr>
        </p:pic>
        <p:sp>
          <p:nvSpPr>
            <p:cNvPr id="440" name="Google Shape;440;p37"/>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sp>
        <p:nvSpPr>
          <p:cNvPr id="441" name="Google Shape;441;p37"/>
          <p:cNvSpPr txBox="1"/>
          <p:nvPr/>
        </p:nvSpPr>
        <p:spPr>
          <a:xfrm>
            <a:off x="514350" y="326453"/>
            <a:ext cx="8115300"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0" i="0" u="none" strike="noStrike" cap="none">
                <a:solidFill>
                  <a:srgbClr val="242424"/>
                </a:solidFill>
                <a:latin typeface="Arial"/>
                <a:ea typeface="Arial"/>
                <a:cs typeface="Arial"/>
                <a:sym typeface="Arial"/>
              </a:rPr>
              <a:t>Cover Letter and Resume Tips!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38"/>
          <p:cNvPicPr preferRelativeResize="0"/>
          <p:nvPr/>
        </p:nvPicPr>
        <p:blipFill rotWithShape="1">
          <a:blip r:embed="rId3">
            <a:alphaModFix/>
          </a:blip>
          <a:srcRect t="12654" r="181" b="18781"/>
          <a:stretch/>
        </p:blipFill>
        <p:spPr>
          <a:xfrm>
            <a:off x="402672" y="469782"/>
            <a:ext cx="5494789" cy="3838899"/>
          </a:xfrm>
          <a:prstGeom prst="rect">
            <a:avLst/>
          </a:prstGeom>
          <a:noFill/>
          <a:ln>
            <a:noFill/>
          </a:ln>
        </p:spPr>
      </p:pic>
      <p:sp>
        <p:nvSpPr>
          <p:cNvPr id="447" name="Google Shape;447;p38"/>
          <p:cNvSpPr txBox="1"/>
          <p:nvPr/>
        </p:nvSpPr>
        <p:spPr>
          <a:xfrm>
            <a:off x="5778211" y="1982450"/>
            <a:ext cx="2701043" cy="92333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b="0" i="0" u="none" strike="noStrike" cap="none">
                <a:solidFill>
                  <a:srgbClr val="242424"/>
                </a:solidFill>
                <a:latin typeface="Arial"/>
                <a:ea typeface="Arial"/>
                <a:cs typeface="Arial"/>
                <a:sym typeface="Arial"/>
              </a:rPr>
              <a:t>What would you Change?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p39"/>
          <p:cNvPicPr preferRelativeResize="0"/>
          <p:nvPr/>
        </p:nvPicPr>
        <p:blipFill rotWithShape="1">
          <a:blip r:embed="rId3">
            <a:alphaModFix/>
          </a:blip>
          <a:srcRect t="12359" r="1456" b="35628"/>
          <a:stretch/>
        </p:blipFill>
        <p:spPr>
          <a:xfrm>
            <a:off x="1350628" y="713064"/>
            <a:ext cx="6384022" cy="3665989"/>
          </a:xfrm>
          <a:prstGeom prst="rect">
            <a:avLst/>
          </a:prstGeom>
          <a:noFill/>
          <a:ln>
            <a:noFill/>
          </a:ln>
        </p:spPr>
      </p:pic>
      <p:sp>
        <p:nvSpPr>
          <p:cNvPr id="453" name="Google Shape;453;p39"/>
          <p:cNvSpPr txBox="1"/>
          <p:nvPr/>
        </p:nvSpPr>
        <p:spPr>
          <a:xfrm>
            <a:off x="514350" y="326453"/>
            <a:ext cx="8115300"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0" i="0" u="none" strike="noStrike" cap="none">
                <a:solidFill>
                  <a:srgbClr val="242424"/>
                </a:solidFill>
                <a:latin typeface="Arial"/>
                <a:ea typeface="Arial"/>
                <a:cs typeface="Arial"/>
                <a:sym typeface="Arial"/>
              </a:rPr>
              <a:t>Let's Review</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p40"/>
          <p:cNvPicPr preferRelativeResize="0"/>
          <p:nvPr/>
        </p:nvPicPr>
        <p:blipFill rotWithShape="1">
          <a:blip r:embed="rId3">
            <a:alphaModFix amt="9999"/>
          </a:blip>
          <a:srcRect t="16216" b="16217"/>
          <a:stretch/>
        </p:blipFill>
        <p:spPr>
          <a:xfrm>
            <a:off x="8861" y="0"/>
            <a:ext cx="9135139" cy="4629150"/>
          </a:xfrm>
          <a:prstGeom prst="rect">
            <a:avLst/>
          </a:prstGeom>
          <a:noFill/>
          <a:ln>
            <a:noFill/>
          </a:ln>
        </p:spPr>
      </p:pic>
      <p:sp>
        <p:nvSpPr>
          <p:cNvPr id="459" name="Google Shape;459;p40"/>
          <p:cNvSpPr txBox="1"/>
          <p:nvPr/>
        </p:nvSpPr>
        <p:spPr>
          <a:xfrm>
            <a:off x="514350" y="331216"/>
            <a:ext cx="8115300" cy="34624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250" b="0" i="0" u="none" strike="noStrike" cap="none">
                <a:solidFill>
                  <a:srgbClr val="242424"/>
                </a:solidFill>
                <a:latin typeface="Arial"/>
                <a:ea typeface="Arial"/>
                <a:cs typeface="Arial"/>
                <a:sym typeface="Arial"/>
              </a:rPr>
              <a:t>Taking your Marketing Materials from Good to Great!</a:t>
            </a:r>
            <a:endParaRPr/>
          </a:p>
        </p:txBody>
      </p:sp>
      <p:sp>
        <p:nvSpPr>
          <p:cNvPr id="460" name="Google Shape;460;p40"/>
          <p:cNvSpPr txBox="1"/>
          <p:nvPr/>
        </p:nvSpPr>
        <p:spPr>
          <a:xfrm>
            <a:off x="514350" y="1747838"/>
            <a:ext cx="8260013" cy="103009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a:solidFill>
                  <a:srgbClr val="242424"/>
                </a:solidFill>
                <a:latin typeface="Arimo"/>
                <a:ea typeface="Arimo"/>
                <a:cs typeface="Arimo"/>
                <a:sym typeface="Arimo"/>
              </a:rPr>
              <a:t>Is it time to make some adjustments and updates to your resume?</a:t>
            </a:r>
            <a:endParaRPr/>
          </a:p>
        </p:txBody>
      </p:sp>
      <p:sp>
        <p:nvSpPr>
          <p:cNvPr id="461" name="Google Shape;461;p40"/>
          <p:cNvSpPr/>
          <p:nvPr/>
        </p:nvSpPr>
        <p:spPr>
          <a:xfrm>
            <a:off x="0" y="4629150"/>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462" name="Google Shape;462;p40"/>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463" name="Google Shape;463;p40"/>
          <p:cNvGrpSpPr/>
          <p:nvPr/>
        </p:nvGrpSpPr>
        <p:grpSpPr>
          <a:xfrm>
            <a:off x="7532856" y="4236441"/>
            <a:ext cx="1309140" cy="397472"/>
            <a:chOff x="0" y="-38100"/>
            <a:chExt cx="2711222" cy="562889"/>
          </a:xfrm>
        </p:grpSpPr>
        <p:pic>
          <p:nvPicPr>
            <p:cNvPr id="464" name="Google Shape;464;p40"/>
            <p:cNvPicPr preferRelativeResize="0"/>
            <p:nvPr/>
          </p:nvPicPr>
          <p:blipFill rotWithShape="1">
            <a:blip r:embed="rId4">
              <a:alphaModFix/>
            </a:blip>
            <a:srcRect/>
            <a:stretch/>
          </p:blipFill>
          <p:spPr>
            <a:xfrm flipH="1">
              <a:off x="2221462" y="97817"/>
              <a:ext cx="489760" cy="325913"/>
            </a:xfrm>
            <a:prstGeom prst="rect">
              <a:avLst/>
            </a:prstGeom>
            <a:noFill/>
            <a:ln>
              <a:noFill/>
            </a:ln>
          </p:spPr>
        </p:pic>
        <p:sp>
          <p:nvSpPr>
            <p:cNvPr id="465" name="Google Shape;465;p40"/>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3"/>
          <p:cNvSpPr/>
          <p:nvPr/>
        </p:nvSpPr>
        <p:spPr>
          <a:xfrm>
            <a:off x="0" y="0"/>
            <a:ext cx="9144000" cy="527504"/>
          </a:xfrm>
          <a:prstGeom prst="rect">
            <a:avLst/>
          </a:prstGeom>
          <a:solidFill>
            <a:srgbClr val="F8F8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114" name="Google Shape;114;p13"/>
          <p:cNvSpPr/>
          <p:nvPr/>
        </p:nvSpPr>
        <p:spPr>
          <a:xfrm>
            <a:off x="0" y="4629150"/>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115" name="Google Shape;115;p13"/>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pic>
        <p:nvPicPr>
          <p:cNvPr id="116" name="Google Shape;116;p13"/>
          <p:cNvPicPr preferRelativeResize="0"/>
          <p:nvPr/>
        </p:nvPicPr>
        <p:blipFill rotWithShape="1">
          <a:blip r:embed="rId3">
            <a:alphaModFix/>
          </a:blip>
          <a:srcRect/>
          <a:stretch/>
        </p:blipFill>
        <p:spPr>
          <a:xfrm>
            <a:off x="206966" y="205042"/>
            <a:ext cx="176451" cy="117420"/>
          </a:xfrm>
          <a:prstGeom prst="rect">
            <a:avLst/>
          </a:prstGeom>
          <a:noFill/>
          <a:ln>
            <a:noFill/>
          </a:ln>
        </p:spPr>
      </p:pic>
      <p:grpSp>
        <p:nvGrpSpPr>
          <p:cNvPr id="117" name="Google Shape;117;p13"/>
          <p:cNvGrpSpPr/>
          <p:nvPr/>
        </p:nvGrpSpPr>
        <p:grpSpPr>
          <a:xfrm>
            <a:off x="514350" y="1014193"/>
            <a:ext cx="8115300" cy="2358882"/>
            <a:chOff x="0" y="-76200"/>
            <a:chExt cx="21640800" cy="6290354"/>
          </a:xfrm>
        </p:grpSpPr>
        <p:sp>
          <p:nvSpPr>
            <p:cNvPr id="118" name="Google Shape;118;p13"/>
            <p:cNvSpPr txBox="1"/>
            <p:nvPr/>
          </p:nvSpPr>
          <p:spPr>
            <a:xfrm>
              <a:off x="0" y="1370654"/>
              <a:ext cx="21640800" cy="4843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900" b="0" i="0" u="none" strike="noStrike" cap="none">
                  <a:solidFill>
                    <a:srgbClr val="242424"/>
                  </a:solidFill>
                  <a:latin typeface="Arial"/>
                  <a:ea typeface="Arial"/>
                  <a:cs typeface="Arial"/>
                  <a:sym typeface="Arial"/>
                </a:rPr>
                <a:t>Writing an Effective Resume &amp; Cover Letter</a:t>
              </a:r>
              <a:endParaRPr sz="800"/>
            </a:p>
          </p:txBody>
        </p:sp>
        <p:sp>
          <p:nvSpPr>
            <p:cNvPr id="119" name="Google Shape;119;p13"/>
            <p:cNvSpPr txBox="1"/>
            <p:nvPr/>
          </p:nvSpPr>
          <p:spPr>
            <a:xfrm>
              <a:off x="0" y="-76200"/>
              <a:ext cx="13785760" cy="65539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500" b="1" i="0" u="none" strike="noStrike" cap="none">
                  <a:solidFill>
                    <a:srgbClr val="242424"/>
                  </a:solidFill>
                  <a:latin typeface="Arimo"/>
                  <a:ea typeface="Arimo"/>
                  <a:cs typeface="Arimo"/>
                  <a:sym typeface="Arimo"/>
                </a:rPr>
                <a:t>Week 4 &amp; 5</a:t>
              </a:r>
              <a:endParaRPr/>
            </a:p>
          </p:txBody>
        </p:sp>
      </p:grpSp>
      <p:sp>
        <p:nvSpPr>
          <p:cNvPr id="120" name="Google Shape;120;p13"/>
          <p:cNvSpPr txBox="1"/>
          <p:nvPr/>
        </p:nvSpPr>
        <p:spPr>
          <a:xfrm>
            <a:off x="611792" y="4248382"/>
            <a:ext cx="4133230" cy="141064"/>
          </a:xfrm>
          <a:prstGeom prst="rect">
            <a:avLst/>
          </a:prstGeom>
          <a:noFill/>
          <a:ln>
            <a:noFill/>
          </a:ln>
        </p:spPr>
        <p:txBody>
          <a:bodyPr spcFirstLastPara="1" wrap="square" lIns="0" tIns="0" rIns="0" bIns="0" anchor="t" anchorCtr="0">
            <a:spAutoFit/>
          </a:bodyPr>
          <a:lstStyle/>
          <a:p>
            <a:pPr marL="0" marR="0" lvl="0" indent="0" algn="just" rtl="0">
              <a:lnSpc>
                <a:spcPct val="93333"/>
              </a:lnSpc>
              <a:spcBef>
                <a:spcPts val="0"/>
              </a:spcBef>
              <a:spcAft>
                <a:spcPts val="0"/>
              </a:spcAft>
              <a:buNone/>
            </a:pPr>
            <a:r>
              <a:rPr lang="en-US" sz="1200" b="1" i="0" u="none" strike="noStrike" cap="none">
                <a:solidFill>
                  <a:srgbClr val="242424"/>
                </a:solidFill>
                <a:latin typeface="Arimo"/>
                <a:ea typeface="Arimo"/>
                <a:cs typeface="Arimo"/>
                <a:sym typeface="Arimo"/>
              </a:rPr>
              <a:t>JSS-1001 JOB SEARCH &amp; SUCCESS </a:t>
            </a:r>
            <a:endParaRPr/>
          </a:p>
        </p:txBody>
      </p:sp>
      <p:grpSp>
        <p:nvGrpSpPr>
          <p:cNvPr id="121" name="Google Shape;121;p13"/>
          <p:cNvGrpSpPr/>
          <p:nvPr/>
        </p:nvGrpSpPr>
        <p:grpSpPr>
          <a:xfrm>
            <a:off x="7757655" y="4776629"/>
            <a:ext cx="1016708" cy="211083"/>
            <a:chOff x="0" y="-38100"/>
            <a:chExt cx="2711222" cy="562889"/>
          </a:xfrm>
        </p:grpSpPr>
        <p:pic>
          <p:nvPicPr>
            <p:cNvPr id="122" name="Google Shape;122;p13"/>
            <p:cNvPicPr preferRelativeResize="0"/>
            <p:nvPr/>
          </p:nvPicPr>
          <p:blipFill rotWithShape="1">
            <a:blip r:embed="rId4">
              <a:alphaModFix/>
            </a:blip>
            <a:srcRect/>
            <a:stretch/>
          </p:blipFill>
          <p:spPr>
            <a:xfrm flipH="1">
              <a:off x="2221462" y="97817"/>
              <a:ext cx="489760" cy="325913"/>
            </a:xfrm>
            <a:prstGeom prst="rect">
              <a:avLst/>
            </a:prstGeom>
            <a:noFill/>
            <a:ln>
              <a:noFill/>
            </a:ln>
          </p:spPr>
        </p:pic>
        <p:sp>
          <p:nvSpPr>
            <p:cNvPr id="123" name="Google Shape;123;p13"/>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sp>
        <p:nvSpPr>
          <p:cNvPr id="124" name="Google Shape;124;p13"/>
          <p:cNvSpPr/>
          <p:nvPr/>
        </p:nvSpPr>
        <p:spPr>
          <a:xfrm>
            <a:off x="611792" y="6577"/>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125" name="Google Shape;125;p13"/>
          <p:cNvSpPr/>
          <p:nvPr/>
        </p:nvSpPr>
        <p:spPr>
          <a:xfrm>
            <a:off x="0" y="527504"/>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1"/>
          <p:cNvSpPr/>
          <p:nvPr/>
        </p:nvSpPr>
        <p:spPr>
          <a:xfrm>
            <a:off x="0" y="0"/>
            <a:ext cx="9144000" cy="527504"/>
          </a:xfrm>
          <a:prstGeom prst="rect">
            <a:avLst/>
          </a:prstGeom>
          <a:solidFill>
            <a:srgbClr val="F8F8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471" name="Google Shape;471;p41"/>
          <p:cNvSpPr/>
          <p:nvPr/>
        </p:nvSpPr>
        <p:spPr>
          <a:xfrm>
            <a:off x="0" y="4629150"/>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472" name="Google Shape;472;p41"/>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pic>
        <p:nvPicPr>
          <p:cNvPr id="473" name="Google Shape;473;p41"/>
          <p:cNvPicPr preferRelativeResize="0"/>
          <p:nvPr/>
        </p:nvPicPr>
        <p:blipFill rotWithShape="1">
          <a:blip r:embed="rId3">
            <a:alphaModFix/>
          </a:blip>
          <a:srcRect/>
          <a:stretch/>
        </p:blipFill>
        <p:spPr>
          <a:xfrm>
            <a:off x="206966" y="205042"/>
            <a:ext cx="176451" cy="117420"/>
          </a:xfrm>
          <a:prstGeom prst="rect">
            <a:avLst/>
          </a:prstGeom>
          <a:noFill/>
          <a:ln>
            <a:noFill/>
          </a:ln>
        </p:spPr>
      </p:pic>
      <p:sp>
        <p:nvSpPr>
          <p:cNvPr id="474" name="Google Shape;474;p41"/>
          <p:cNvSpPr txBox="1"/>
          <p:nvPr/>
        </p:nvSpPr>
        <p:spPr>
          <a:xfrm>
            <a:off x="514350" y="1968720"/>
            <a:ext cx="8115300" cy="8335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500" b="0" i="0" u="none" strike="noStrike" cap="none">
                <a:solidFill>
                  <a:srgbClr val="242424"/>
                </a:solidFill>
                <a:latin typeface="Arial"/>
                <a:ea typeface="Arial"/>
                <a:cs typeface="Arial"/>
                <a:sym typeface="Arial"/>
              </a:rPr>
              <a:t>vMock Resume Module</a:t>
            </a:r>
            <a:endParaRPr/>
          </a:p>
        </p:txBody>
      </p:sp>
      <p:grpSp>
        <p:nvGrpSpPr>
          <p:cNvPr id="475" name="Google Shape;475;p41"/>
          <p:cNvGrpSpPr/>
          <p:nvPr/>
        </p:nvGrpSpPr>
        <p:grpSpPr>
          <a:xfrm>
            <a:off x="7626730" y="4154151"/>
            <a:ext cx="1232044" cy="509587"/>
            <a:chOff x="0" y="-38100"/>
            <a:chExt cx="2711222" cy="562889"/>
          </a:xfrm>
        </p:grpSpPr>
        <p:pic>
          <p:nvPicPr>
            <p:cNvPr id="476" name="Google Shape;476;p41"/>
            <p:cNvPicPr preferRelativeResize="0"/>
            <p:nvPr/>
          </p:nvPicPr>
          <p:blipFill rotWithShape="1">
            <a:blip r:embed="rId4">
              <a:alphaModFix/>
            </a:blip>
            <a:srcRect/>
            <a:stretch/>
          </p:blipFill>
          <p:spPr>
            <a:xfrm flipH="1">
              <a:off x="2221462" y="97817"/>
              <a:ext cx="489760" cy="325913"/>
            </a:xfrm>
            <a:prstGeom prst="rect">
              <a:avLst/>
            </a:prstGeom>
            <a:noFill/>
            <a:ln>
              <a:noFill/>
            </a:ln>
          </p:spPr>
        </p:pic>
        <p:sp>
          <p:nvSpPr>
            <p:cNvPr id="477" name="Google Shape;477;p41"/>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sp>
        <p:nvSpPr>
          <p:cNvPr id="478" name="Google Shape;478;p41"/>
          <p:cNvSpPr/>
          <p:nvPr/>
        </p:nvSpPr>
        <p:spPr>
          <a:xfrm>
            <a:off x="611792" y="6577"/>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479" name="Google Shape;479;p41"/>
          <p:cNvSpPr/>
          <p:nvPr/>
        </p:nvSpPr>
        <p:spPr>
          <a:xfrm>
            <a:off x="0" y="527504"/>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2"/>
          <p:cNvSpPr txBox="1"/>
          <p:nvPr/>
        </p:nvSpPr>
        <p:spPr>
          <a:xfrm>
            <a:off x="2552700" y="3676650"/>
            <a:ext cx="392430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sng" strike="noStrike" cap="none">
                <a:solidFill>
                  <a:schemeClr val="hlink"/>
                </a:solidFill>
                <a:latin typeface="Calibri"/>
                <a:ea typeface="Calibri"/>
                <a:cs typeface="Calibri"/>
                <a:sym typeface="Calibri"/>
                <a:hlinkClick r:id="rId3"/>
              </a:rPr>
              <a:t>https://www.vmock.com/video</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2200" b="0" i="0" u="none" strike="noStrike" cap="none">
              <a:solidFill>
                <a:srgbClr val="000000"/>
              </a:solidFill>
              <a:latin typeface="Calibri"/>
              <a:ea typeface="Calibri"/>
              <a:cs typeface="Calibri"/>
              <a:sym typeface="Calibri"/>
            </a:endParaRPr>
          </a:p>
        </p:txBody>
      </p:sp>
      <p:sp>
        <p:nvSpPr>
          <p:cNvPr id="485" name="Google Shape;485;p42"/>
          <p:cNvSpPr txBox="1"/>
          <p:nvPr/>
        </p:nvSpPr>
        <p:spPr>
          <a:xfrm>
            <a:off x="723900" y="1924861"/>
            <a:ext cx="7696200"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202124"/>
                </a:solidFill>
                <a:latin typeface="arial"/>
                <a:ea typeface="arial"/>
                <a:cs typeface="arial"/>
                <a:sym typeface="arial"/>
              </a:rPr>
              <a:t>VMock, is </a:t>
            </a:r>
            <a:r>
              <a:rPr lang="en-US" sz="1600" b="1" i="0" u="none" strike="noStrike" cap="none">
                <a:solidFill>
                  <a:srgbClr val="202124"/>
                </a:solidFill>
                <a:latin typeface="arial"/>
                <a:ea typeface="arial"/>
                <a:cs typeface="arial"/>
                <a:sym typeface="arial"/>
              </a:rPr>
              <a:t>a 24-7 online resume-review tool</a:t>
            </a:r>
            <a:r>
              <a:rPr lang="en-US" sz="1600" b="0" i="0" u="none" strike="noStrike" cap="none">
                <a:solidFill>
                  <a:srgbClr val="202124"/>
                </a:solidFill>
                <a:latin typeface="arial"/>
                <a:ea typeface="arial"/>
                <a:cs typeface="arial"/>
                <a:sym typeface="arial"/>
              </a:rPr>
              <a:t>, that leverages data-science, machine learning, and natural language processing to provide instant personalized feedback on your resume based on criteria gathered from employers and global best practices.</a:t>
            </a:r>
            <a:endParaRPr sz="1600" b="0" i="0" u="none" strike="noStrike" cap="none">
              <a:solidFill>
                <a:srgbClr val="000000"/>
              </a:solidFill>
              <a:latin typeface="Calibri"/>
              <a:ea typeface="Calibri"/>
              <a:cs typeface="Calibri"/>
              <a:sym typeface="Calibri"/>
            </a:endParaRPr>
          </a:p>
        </p:txBody>
      </p:sp>
      <p:pic>
        <p:nvPicPr>
          <p:cNvPr id="486" name="Google Shape;486;p42"/>
          <p:cNvPicPr preferRelativeResize="0"/>
          <p:nvPr/>
        </p:nvPicPr>
        <p:blipFill rotWithShape="1">
          <a:blip r:embed="rId4">
            <a:alphaModFix/>
          </a:blip>
          <a:srcRect/>
          <a:stretch/>
        </p:blipFill>
        <p:spPr>
          <a:xfrm>
            <a:off x="2819400" y="133350"/>
            <a:ext cx="3184689" cy="137484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p43"/>
          <p:cNvPicPr preferRelativeResize="0"/>
          <p:nvPr/>
        </p:nvPicPr>
        <p:blipFill rotWithShape="1">
          <a:blip r:embed="rId3">
            <a:alphaModFix/>
          </a:blip>
          <a:srcRect/>
          <a:stretch/>
        </p:blipFill>
        <p:spPr>
          <a:xfrm>
            <a:off x="100128" y="704850"/>
            <a:ext cx="8739073" cy="325848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Google Shape;496;p44"/>
          <p:cNvPicPr preferRelativeResize="0"/>
          <p:nvPr/>
        </p:nvPicPr>
        <p:blipFill rotWithShape="1">
          <a:blip r:embed="rId3">
            <a:alphaModFix/>
          </a:blip>
          <a:srcRect/>
          <a:stretch/>
        </p:blipFill>
        <p:spPr>
          <a:xfrm>
            <a:off x="880844" y="486561"/>
            <a:ext cx="7524925" cy="391680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45"/>
          <p:cNvPicPr preferRelativeResize="0"/>
          <p:nvPr/>
        </p:nvPicPr>
        <p:blipFill rotWithShape="1">
          <a:blip r:embed="rId3">
            <a:alphaModFix/>
          </a:blip>
          <a:srcRect/>
          <a:stretch/>
        </p:blipFill>
        <p:spPr>
          <a:xfrm>
            <a:off x="1140903" y="369116"/>
            <a:ext cx="6853805" cy="408543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6"/>
          <p:cNvSpPr txBox="1"/>
          <p:nvPr/>
        </p:nvSpPr>
        <p:spPr>
          <a:xfrm>
            <a:off x="679487" y="2116529"/>
            <a:ext cx="7345769" cy="2655482"/>
          </a:xfrm>
          <a:prstGeom prst="rect">
            <a:avLst/>
          </a:prstGeom>
          <a:noFill/>
          <a:ln>
            <a:noFill/>
          </a:ln>
        </p:spPr>
        <p:txBody>
          <a:bodyPr spcFirstLastPara="1" wrap="square" lIns="68575" tIns="34275" rIns="68575" bIns="34275" anchor="ctr" anchorCtr="0">
            <a:normAutofit fontScale="97500"/>
          </a:bodyPr>
          <a:lstStyle/>
          <a:p>
            <a:pPr marL="0" marR="0" lvl="0" indent="0" algn="ctr" rtl="0">
              <a:lnSpc>
                <a:spcPct val="90000"/>
              </a:lnSpc>
              <a:spcBef>
                <a:spcPts val="0"/>
              </a:spcBef>
              <a:spcAft>
                <a:spcPts val="0"/>
              </a:spcAft>
              <a:buClr>
                <a:srgbClr val="000000"/>
              </a:buClr>
              <a:buSzPct val="100000"/>
              <a:buFont typeface="Arial"/>
              <a:buNone/>
            </a:pPr>
            <a:endParaRPr sz="2250" b="0" i="0" u="none" strike="noStrike" cap="none">
              <a:solidFill>
                <a:srgbClr val="4472C4"/>
              </a:solidFill>
              <a:latin typeface="Calibri"/>
              <a:ea typeface="Calibri"/>
              <a:cs typeface="Calibri"/>
              <a:sym typeface="Calibri"/>
            </a:endParaRPr>
          </a:p>
        </p:txBody>
      </p:sp>
      <p:pic>
        <p:nvPicPr>
          <p:cNvPr id="508" name="Google Shape;508;p46" descr="Idea outline"/>
          <p:cNvPicPr preferRelativeResize="0"/>
          <p:nvPr/>
        </p:nvPicPr>
        <p:blipFill rotWithShape="1">
          <a:blip r:embed="rId3">
            <a:alphaModFix/>
          </a:blip>
          <a:srcRect/>
          <a:stretch/>
        </p:blipFill>
        <p:spPr>
          <a:xfrm>
            <a:off x="4680012" y="371490"/>
            <a:ext cx="3835338" cy="3835338"/>
          </a:xfrm>
          <a:prstGeom prst="rect">
            <a:avLst/>
          </a:prstGeom>
          <a:noFill/>
          <a:ln>
            <a:noFill/>
          </a:ln>
        </p:spPr>
      </p:pic>
      <p:sp>
        <p:nvSpPr>
          <p:cNvPr id="509" name="Google Shape;509;p46"/>
          <p:cNvSpPr txBox="1"/>
          <p:nvPr/>
        </p:nvSpPr>
        <p:spPr>
          <a:xfrm>
            <a:off x="628650" y="1573579"/>
            <a:ext cx="4495980" cy="147732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500" b="0" i="0" u="none" strike="noStrike" cap="none">
                <a:solidFill>
                  <a:srgbClr val="262626"/>
                </a:solidFill>
                <a:latin typeface="Calibri"/>
                <a:ea typeface="Calibri"/>
                <a:cs typeface="Calibri"/>
                <a:sym typeface="Calibri"/>
              </a:rPr>
              <a:t>Explore vMock</a:t>
            </a:r>
            <a:endParaRPr/>
          </a:p>
          <a:p>
            <a:pPr marL="0" marR="0" lvl="0" indent="0" algn="ctr" rtl="0">
              <a:lnSpc>
                <a:spcPct val="100000"/>
              </a:lnSpc>
              <a:spcBef>
                <a:spcPts val="0"/>
              </a:spcBef>
              <a:spcAft>
                <a:spcPts val="0"/>
              </a:spcAft>
              <a:buNone/>
            </a:pPr>
            <a:r>
              <a:rPr lang="en-US" sz="4500" b="0" i="0" u="none" strike="noStrike" cap="none">
                <a:solidFill>
                  <a:srgbClr val="262626"/>
                </a:solidFill>
                <a:latin typeface="Calibri"/>
                <a:ea typeface="Calibri"/>
                <a:cs typeface="Calibri"/>
                <a:sym typeface="Calibri"/>
              </a:rPr>
              <a:t>In-class Activity </a:t>
            </a:r>
            <a:endParaRPr/>
          </a:p>
        </p:txBody>
      </p:sp>
      <p:pic>
        <p:nvPicPr>
          <p:cNvPr id="510" name="Google Shape;510;p46" descr="Stopwatch with solid fill"/>
          <p:cNvPicPr preferRelativeResize="0"/>
          <p:nvPr/>
        </p:nvPicPr>
        <p:blipFill rotWithShape="1">
          <a:blip r:embed="rId4">
            <a:alphaModFix/>
          </a:blip>
          <a:srcRect/>
          <a:stretch/>
        </p:blipFill>
        <p:spPr>
          <a:xfrm>
            <a:off x="5793039" y="3951645"/>
            <a:ext cx="510366" cy="510366"/>
          </a:xfrm>
          <a:prstGeom prst="rect">
            <a:avLst/>
          </a:prstGeom>
          <a:noFill/>
          <a:ln>
            <a:noFill/>
          </a:ln>
        </p:spPr>
      </p:pic>
      <p:sp>
        <p:nvSpPr>
          <p:cNvPr id="511" name="Google Shape;511;p46"/>
          <p:cNvSpPr txBox="1"/>
          <p:nvPr/>
        </p:nvSpPr>
        <p:spPr>
          <a:xfrm>
            <a:off x="6255376" y="4073921"/>
            <a:ext cx="994410"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1" i="0" u="none" strike="noStrike" cap="none">
                <a:solidFill>
                  <a:srgbClr val="262626"/>
                </a:solidFill>
                <a:latin typeface="Calibri"/>
                <a:ea typeface="Calibri"/>
                <a:cs typeface="Calibri"/>
                <a:sym typeface="Calibri"/>
              </a:rPr>
              <a:t>35 min.</a:t>
            </a:r>
            <a:endParaRPr sz="1350" b="1" i="0" u="none" strike="noStrike" cap="none">
              <a:solidFill>
                <a:srgbClr val="262626"/>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7"/>
          <p:cNvSpPr txBox="1"/>
          <p:nvPr/>
        </p:nvSpPr>
        <p:spPr>
          <a:xfrm>
            <a:off x="679487" y="2116529"/>
            <a:ext cx="7345769" cy="2655482"/>
          </a:xfrm>
          <a:prstGeom prst="rect">
            <a:avLst/>
          </a:prstGeom>
          <a:noFill/>
          <a:ln>
            <a:noFill/>
          </a:ln>
        </p:spPr>
        <p:txBody>
          <a:bodyPr spcFirstLastPara="1" wrap="square" lIns="68575" tIns="34275" rIns="68575" bIns="34275" anchor="ctr" anchorCtr="0">
            <a:normAutofit fontScale="97500"/>
          </a:bodyPr>
          <a:lstStyle/>
          <a:p>
            <a:pPr marL="0" marR="0" lvl="0" indent="0" algn="ctr" rtl="0">
              <a:lnSpc>
                <a:spcPct val="90000"/>
              </a:lnSpc>
              <a:spcBef>
                <a:spcPts val="0"/>
              </a:spcBef>
              <a:spcAft>
                <a:spcPts val="0"/>
              </a:spcAft>
              <a:buClr>
                <a:srgbClr val="000000"/>
              </a:buClr>
              <a:buSzPct val="100000"/>
              <a:buFont typeface="Arial"/>
              <a:buNone/>
            </a:pPr>
            <a:endParaRPr sz="2250" b="0" i="0" u="none" strike="noStrike" cap="none">
              <a:solidFill>
                <a:srgbClr val="4472C4"/>
              </a:solidFill>
              <a:latin typeface="Calibri"/>
              <a:ea typeface="Calibri"/>
              <a:cs typeface="Calibri"/>
              <a:sym typeface="Calibri"/>
            </a:endParaRPr>
          </a:p>
        </p:txBody>
      </p:sp>
      <p:sp>
        <p:nvSpPr>
          <p:cNvPr id="518" name="Google Shape;518;p47"/>
          <p:cNvSpPr txBox="1"/>
          <p:nvPr/>
        </p:nvSpPr>
        <p:spPr>
          <a:xfrm>
            <a:off x="76200" y="438150"/>
            <a:ext cx="8229600" cy="7848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500" b="0" i="0" u="none" strike="noStrike" cap="none">
                <a:solidFill>
                  <a:srgbClr val="262626"/>
                </a:solidFill>
                <a:latin typeface="Calibri"/>
                <a:ea typeface="Calibri"/>
                <a:cs typeface="Calibri"/>
                <a:sym typeface="Calibri"/>
              </a:rPr>
              <a:t>Explore vMock In-Class Activity </a:t>
            </a:r>
            <a:endParaRPr sz="4500" b="0" i="0" u="none" strike="noStrike" cap="none">
              <a:solidFill>
                <a:srgbClr val="262626"/>
              </a:solidFill>
              <a:latin typeface="Calibri"/>
              <a:ea typeface="Calibri"/>
              <a:cs typeface="Calibri"/>
              <a:sym typeface="Calibri"/>
            </a:endParaRPr>
          </a:p>
        </p:txBody>
      </p:sp>
      <p:sp>
        <p:nvSpPr>
          <p:cNvPr id="519" name="Google Shape;519;p47"/>
          <p:cNvSpPr txBox="1"/>
          <p:nvPr/>
        </p:nvSpPr>
        <p:spPr>
          <a:xfrm>
            <a:off x="679487" y="1458367"/>
            <a:ext cx="670560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mo"/>
                <a:ea typeface="Arimo"/>
                <a:cs typeface="Arimo"/>
                <a:sym typeface="Arimo"/>
              </a:rPr>
              <a:t>Take the remainder of today’s class time to explore vMock. </a:t>
            </a:r>
            <a:endParaRPr/>
          </a:p>
          <a:p>
            <a:pPr marL="228600" marR="0" lvl="0" indent="-2286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mo"/>
                <a:ea typeface="Arimo"/>
                <a:cs typeface="Arimo"/>
                <a:sym typeface="Arimo"/>
              </a:rPr>
              <a:t>Play around with the features and explore! </a:t>
            </a:r>
            <a:endParaRPr/>
          </a:p>
          <a:p>
            <a:pPr marL="228600" marR="0" lvl="0" indent="-2286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mo"/>
                <a:ea typeface="Arimo"/>
                <a:cs typeface="Arimo"/>
                <a:sym typeface="Arimo"/>
              </a:rPr>
              <a:t>Upload your current resume and read the feedback. </a:t>
            </a:r>
            <a:endParaRPr sz="1400" b="0" i="0" u="none" strike="noStrike" cap="none">
              <a:solidFill>
                <a:srgbClr val="000000"/>
              </a:solidFill>
              <a:latin typeface="Arimo"/>
              <a:ea typeface="Arimo"/>
              <a:cs typeface="Arimo"/>
              <a:sym typeface="Arimo"/>
            </a:endParaRPr>
          </a:p>
        </p:txBody>
      </p:sp>
      <p:pic>
        <p:nvPicPr>
          <p:cNvPr id="520" name="Google Shape;520;p47"/>
          <p:cNvPicPr preferRelativeResize="0"/>
          <p:nvPr/>
        </p:nvPicPr>
        <p:blipFill rotWithShape="1">
          <a:blip r:embed="rId3">
            <a:alphaModFix/>
          </a:blip>
          <a:srcRect/>
          <a:stretch/>
        </p:blipFill>
        <p:spPr>
          <a:xfrm>
            <a:off x="2667000" y="3077216"/>
            <a:ext cx="3185436" cy="137476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8"/>
          <p:cNvSpPr txBox="1"/>
          <p:nvPr/>
        </p:nvSpPr>
        <p:spPr>
          <a:xfrm>
            <a:off x="679487" y="2116529"/>
            <a:ext cx="7345769" cy="2655482"/>
          </a:xfrm>
          <a:prstGeom prst="rect">
            <a:avLst/>
          </a:prstGeom>
          <a:noFill/>
          <a:ln>
            <a:noFill/>
          </a:ln>
        </p:spPr>
        <p:txBody>
          <a:bodyPr spcFirstLastPara="1" wrap="square" lIns="68575" tIns="34275" rIns="68575" bIns="34275" anchor="ctr" anchorCtr="0">
            <a:normAutofit fontScale="97500"/>
          </a:bodyPr>
          <a:lstStyle/>
          <a:p>
            <a:pPr marL="0" marR="0" lvl="0" indent="0" algn="ctr" rtl="0">
              <a:lnSpc>
                <a:spcPct val="90000"/>
              </a:lnSpc>
              <a:spcBef>
                <a:spcPts val="0"/>
              </a:spcBef>
              <a:spcAft>
                <a:spcPts val="0"/>
              </a:spcAft>
              <a:buClr>
                <a:srgbClr val="000000"/>
              </a:buClr>
              <a:buSzPct val="100000"/>
              <a:buFont typeface="Arial"/>
              <a:buNone/>
            </a:pPr>
            <a:endParaRPr sz="2250" b="0" i="0" u="none" strike="noStrike" cap="none">
              <a:solidFill>
                <a:srgbClr val="4472C4"/>
              </a:solidFill>
              <a:latin typeface="Calibri"/>
              <a:ea typeface="Calibri"/>
              <a:cs typeface="Calibri"/>
              <a:sym typeface="Calibri"/>
            </a:endParaRPr>
          </a:p>
        </p:txBody>
      </p:sp>
      <p:pic>
        <p:nvPicPr>
          <p:cNvPr id="527" name="Google Shape;527;p48" descr="Idea outline"/>
          <p:cNvPicPr preferRelativeResize="0"/>
          <p:nvPr/>
        </p:nvPicPr>
        <p:blipFill rotWithShape="1">
          <a:blip r:embed="rId3">
            <a:alphaModFix/>
          </a:blip>
          <a:srcRect/>
          <a:stretch/>
        </p:blipFill>
        <p:spPr>
          <a:xfrm>
            <a:off x="4680012" y="371490"/>
            <a:ext cx="3835338" cy="3835338"/>
          </a:xfrm>
          <a:prstGeom prst="rect">
            <a:avLst/>
          </a:prstGeom>
          <a:noFill/>
          <a:ln>
            <a:noFill/>
          </a:ln>
        </p:spPr>
      </p:pic>
      <p:sp>
        <p:nvSpPr>
          <p:cNvPr id="528" name="Google Shape;528;p48"/>
          <p:cNvSpPr txBox="1"/>
          <p:nvPr/>
        </p:nvSpPr>
        <p:spPr>
          <a:xfrm>
            <a:off x="533400" y="1619250"/>
            <a:ext cx="4495980" cy="21698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500" b="0" i="0" u="none" strike="noStrike" cap="none">
                <a:solidFill>
                  <a:srgbClr val="262626"/>
                </a:solidFill>
                <a:latin typeface="Calibri"/>
                <a:ea typeface="Calibri"/>
                <a:cs typeface="Calibri"/>
                <a:sym typeface="Calibri"/>
              </a:rPr>
              <a:t>Cover Letter and Resume Assignment (20%)</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9"/>
          <p:cNvSpPr txBox="1"/>
          <p:nvPr/>
        </p:nvSpPr>
        <p:spPr>
          <a:xfrm>
            <a:off x="611799" y="361950"/>
            <a:ext cx="7920403" cy="26930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750" b="0" i="0" u="none" strike="noStrike" cap="none">
                <a:solidFill>
                  <a:srgbClr val="242424"/>
                </a:solidFill>
                <a:latin typeface="Arial"/>
                <a:ea typeface="Arial"/>
                <a:cs typeface="Arial"/>
                <a:sym typeface="Arial"/>
              </a:rPr>
              <a:t>Cover Letter &amp; Resume Assignment Outline &amp; Marking Criteria (20%)</a:t>
            </a:r>
            <a:endParaRPr/>
          </a:p>
        </p:txBody>
      </p:sp>
      <p:sp>
        <p:nvSpPr>
          <p:cNvPr id="534" name="Google Shape;534;p49"/>
          <p:cNvSpPr txBox="1"/>
          <p:nvPr/>
        </p:nvSpPr>
        <p:spPr>
          <a:xfrm>
            <a:off x="354445" y="949633"/>
            <a:ext cx="8211300" cy="184800"/>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None/>
            </a:pPr>
            <a:r>
              <a:rPr lang="en-US" sz="1200" b="1" i="0" u="none" strike="noStrike" cap="none">
                <a:solidFill>
                  <a:srgbClr val="242424"/>
                </a:solidFill>
                <a:latin typeface="Arimo"/>
                <a:ea typeface="Arimo"/>
                <a:cs typeface="Arimo"/>
                <a:sym typeface="Arimo"/>
              </a:rPr>
              <a:t>Objective: </a:t>
            </a:r>
            <a:r>
              <a:rPr lang="en-US" sz="1200" b="0" i="0" u="none" strike="noStrike" cap="none">
                <a:solidFill>
                  <a:srgbClr val="242424"/>
                </a:solidFill>
                <a:latin typeface="Arimo"/>
                <a:ea typeface="Arimo"/>
                <a:cs typeface="Arimo"/>
                <a:sym typeface="Arimo"/>
              </a:rPr>
              <a:t>Update your cover letter and resume to ensure you are ready to stand out from the crowd! </a:t>
            </a:r>
            <a:endParaRPr sz="1200"/>
          </a:p>
        </p:txBody>
      </p:sp>
      <p:sp>
        <p:nvSpPr>
          <p:cNvPr id="535" name="Google Shape;535;p49"/>
          <p:cNvSpPr txBox="1"/>
          <p:nvPr/>
        </p:nvSpPr>
        <p:spPr>
          <a:xfrm>
            <a:off x="354445" y="1352550"/>
            <a:ext cx="8435100" cy="2770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a:solidFill>
                  <a:srgbClr val="242424"/>
                </a:solidFill>
                <a:latin typeface="Arimo"/>
                <a:ea typeface="Arimo"/>
                <a:cs typeface="Arimo"/>
                <a:sym typeface="Arimo"/>
              </a:rPr>
              <a:t>Instructions: </a:t>
            </a:r>
            <a:r>
              <a:rPr lang="en-US" sz="1200" b="0" i="0" u="none" strike="noStrike" cap="none">
                <a:solidFill>
                  <a:srgbClr val="242424"/>
                </a:solidFill>
                <a:latin typeface="Arimo"/>
                <a:ea typeface="Arimo"/>
                <a:cs typeface="Arimo"/>
                <a:sym typeface="Arimo"/>
              </a:rPr>
              <a:t>Find a job posting relevant to your study area. Create a cover letter and a resume to target that job posting, as if you were applying for that specific job. </a:t>
            </a:r>
            <a:endParaRPr sz="1200"/>
          </a:p>
          <a:p>
            <a:pPr marL="0" marR="0" lvl="0" indent="0" algn="l" rtl="0">
              <a:lnSpc>
                <a:spcPct val="100000"/>
              </a:lnSpc>
              <a:spcBef>
                <a:spcPts val="0"/>
              </a:spcBef>
              <a:spcAft>
                <a:spcPts val="0"/>
              </a:spcAft>
              <a:buNone/>
            </a:pPr>
            <a:endParaRPr sz="1200" b="1" i="0" u="none" strike="noStrike" cap="none">
              <a:solidFill>
                <a:srgbClr val="242424"/>
              </a:solidFill>
              <a:latin typeface="Arimo"/>
              <a:ea typeface="Arimo"/>
              <a:cs typeface="Arimo"/>
              <a:sym typeface="Arimo"/>
            </a:endParaRPr>
          </a:p>
          <a:p>
            <a:pPr marL="0" marR="0" lvl="0" indent="0" algn="l" rtl="0">
              <a:lnSpc>
                <a:spcPct val="100000"/>
              </a:lnSpc>
              <a:spcBef>
                <a:spcPts val="0"/>
              </a:spcBef>
              <a:spcAft>
                <a:spcPts val="0"/>
              </a:spcAft>
              <a:buNone/>
            </a:pPr>
            <a:r>
              <a:rPr lang="en-US" sz="1200" b="1" i="0" u="none" strike="noStrike" cap="none">
                <a:solidFill>
                  <a:srgbClr val="242424"/>
                </a:solidFill>
                <a:latin typeface="Arimo"/>
                <a:ea typeface="Arimo"/>
                <a:cs typeface="Arimo"/>
                <a:sym typeface="Arimo"/>
              </a:rPr>
              <a:t>Part 1: Cover letter</a:t>
            </a:r>
            <a:endParaRPr sz="1200"/>
          </a:p>
          <a:p>
            <a:pPr marL="0" marR="0" lvl="0" indent="0" algn="l" rtl="0">
              <a:lnSpc>
                <a:spcPct val="100000"/>
              </a:lnSpc>
              <a:spcBef>
                <a:spcPts val="0"/>
              </a:spcBef>
              <a:spcAft>
                <a:spcPts val="0"/>
              </a:spcAft>
              <a:buNone/>
            </a:pPr>
            <a:r>
              <a:rPr lang="en-US" sz="1200" b="0" i="0" u="none" strike="noStrike" cap="none">
                <a:solidFill>
                  <a:srgbClr val="242424"/>
                </a:solidFill>
                <a:latin typeface="Arimo"/>
                <a:ea typeface="Arimo"/>
                <a:cs typeface="Arimo"/>
                <a:sym typeface="Arimo"/>
              </a:rPr>
              <a:t>Write a cover letter that targets the specific job posting. Please use the content covered in this unit to create your cover letter. </a:t>
            </a:r>
            <a:endParaRPr sz="1200"/>
          </a:p>
          <a:p>
            <a:pPr marL="0" marR="0" lvl="0" indent="0" algn="l" rtl="0">
              <a:lnSpc>
                <a:spcPct val="100000"/>
              </a:lnSpc>
              <a:spcBef>
                <a:spcPts val="0"/>
              </a:spcBef>
              <a:spcAft>
                <a:spcPts val="0"/>
              </a:spcAft>
              <a:buNone/>
            </a:pPr>
            <a:endParaRPr sz="1200" b="0" i="0" u="none" strike="noStrike" cap="none">
              <a:solidFill>
                <a:srgbClr val="242424"/>
              </a:solidFill>
              <a:latin typeface="Arimo"/>
              <a:ea typeface="Arimo"/>
              <a:cs typeface="Arimo"/>
              <a:sym typeface="Arimo"/>
            </a:endParaRPr>
          </a:p>
          <a:p>
            <a:pPr marL="0" marR="0" lvl="0" indent="0" algn="l" rtl="0">
              <a:lnSpc>
                <a:spcPct val="100000"/>
              </a:lnSpc>
              <a:spcBef>
                <a:spcPts val="0"/>
              </a:spcBef>
              <a:spcAft>
                <a:spcPts val="0"/>
              </a:spcAft>
              <a:buNone/>
            </a:pPr>
            <a:r>
              <a:rPr lang="en-US" sz="1200" b="1" i="0" u="none" strike="noStrike" cap="none">
                <a:solidFill>
                  <a:srgbClr val="242424"/>
                </a:solidFill>
                <a:latin typeface="Arimo"/>
                <a:ea typeface="Arimo"/>
                <a:cs typeface="Arimo"/>
                <a:sym typeface="Arimo"/>
              </a:rPr>
              <a:t>Part 2: Resume </a:t>
            </a:r>
            <a:endParaRPr sz="1200"/>
          </a:p>
          <a:p>
            <a:pPr marL="0" marR="0" lvl="0" indent="0" algn="l" rtl="0">
              <a:lnSpc>
                <a:spcPct val="100000"/>
              </a:lnSpc>
              <a:spcBef>
                <a:spcPts val="0"/>
              </a:spcBef>
              <a:spcAft>
                <a:spcPts val="0"/>
              </a:spcAft>
              <a:buNone/>
            </a:pPr>
            <a:r>
              <a:rPr lang="en-US" sz="1200" b="0" i="0" u="none" strike="noStrike" cap="none">
                <a:solidFill>
                  <a:srgbClr val="242424"/>
                </a:solidFill>
                <a:latin typeface="Arimo"/>
                <a:ea typeface="Arimo"/>
                <a:cs typeface="Arimo"/>
                <a:sym typeface="Arimo"/>
              </a:rPr>
              <a:t>Use VMock (refer to instructions within the course) to create your updated and polished resume. A score and feedback will be provided to you in vMock.  You can make updates and re-submit again through vMock to update your feedback and improve your resume and your score. Students have 8 attempts to create a resume that has a score of a minimum of 70%. Once you have obtained the 70% score, </a:t>
            </a:r>
            <a:r>
              <a:rPr lang="en-US" sz="1200" b="1" i="0" u="sng" strike="noStrike" cap="none">
                <a:solidFill>
                  <a:srgbClr val="242424"/>
                </a:solidFill>
                <a:latin typeface="Arimo"/>
                <a:ea typeface="Arimo"/>
                <a:cs typeface="Arimo"/>
                <a:sym typeface="Arimo"/>
              </a:rPr>
              <a:t>take a copy or a screenshot of the report</a:t>
            </a:r>
            <a:r>
              <a:rPr lang="en-US" sz="1200" b="0" i="0" u="none" strike="noStrike" cap="none">
                <a:solidFill>
                  <a:srgbClr val="242424"/>
                </a:solidFill>
                <a:latin typeface="Arimo"/>
                <a:ea typeface="Arimo"/>
                <a:cs typeface="Arimo"/>
                <a:sym typeface="Arimo"/>
              </a:rPr>
              <a:t>, and add it to the Resume </a:t>
            </a:r>
            <a:r>
              <a:rPr lang="en-US" sz="1200">
                <a:solidFill>
                  <a:srgbClr val="242424"/>
                </a:solidFill>
                <a:latin typeface="Arimo"/>
                <a:ea typeface="Arimo"/>
                <a:cs typeface="Arimo"/>
                <a:sym typeface="Arimo"/>
              </a:rPr>
              <a:t>Assignment link in Moodle,</a:t>
            </a:r>
            <a:r>
              <a:rPr lang="en-US" sz="1200" b="0" i="0" u="none" strike="noStrike" cap="none">
                <a:solidFill>
                  <a:srgbClr val="242424"/>
                </a:solidFill>
                <a:latin typeface="Arimo"/>
                <a:ea typeface="Arimo"/>
                <a:cs typeface="Arimo"/>
                <a:sym typeface="Arimo"/>
              </a:rPr>
              <a:t> </a:t>
            </a:r>
            <a:r>
              <a:rPr lang="en-US" sz="1200" b="1" i="0" u="sng" strike="noStrike" cap="none">
                <a:solidFill>
                  <a:srgbClr val="242424"/>
                </a:solidFill>
                <a:latin typeface="Arimo"/>
                <a:ea typeface="Arimo"/>
                <a:cs typeface="Arimo"/>
                <a:sym typeface="Arimo"/>
              </a:rPr>
              <a:t>with a copy of the resume you created.</a:t>
            </a:r>
            <a:r>
              <a:rPr lang="en-US" sz="1200" b="0" i="0" u="none" strike="noStrike" cap="none">
                <a:solidFill>
                  <a:srgbClr val="242424"/>
                </a:solidFill>
                <a:latin typeface="Arimo"/>
                <a:ea typeface="Arimo"/>
                <a:cs typeface="Arimo"/>
                <a:sym typeface="Arimo"/>
              </a:rPr>
              <a:t> </a:t>
            </a:r>
            <a:endParaRPr sz="1200"/>
          </a:p>
          <a:p>
            <a:pPr marL="0" marR="0" lvl="0" indent="0" algn="l" rtl="0">
              <a:lnSpc>
                <a:spcPct val="100000"/>
              </a:lnSpc>
              <a:spcBef>
                <a:spcPts val="0"/>
              </a:spcBef>
              <a:spcAft>
                <a:spcPts val="0"/>
              </a:spcAft>
              <a:buNone/>
            </a:pPr>
            <a:endParaRPr sz="1200" b="0" i="0" u="none" strike="noStrike" cap="none">
              <a:solidFill>
                <a:srgbClr val="242424"/>
              </a:solidFill>
              <a:latin typeface="Arimo"/>
              <a:ea typeface="Arimo"/>
              <a:cs typeface="Arimo"/>
              <a:sym typeface="Arimo"/>
            </a:endParaRPr>
          </a:p>
          <a:p>
            <a:pPr marL="0" marR="0" lvl="0" indent="0" algn="l" rtl="0">
              <a:lnSpc>
                <a:spcPct val="100000"/>
              </a:lnSpc>
              <a:spcBef>
                <a:spcPts val="0"/>
              </a:spcBef>
              <a:spcAft>
                <a:spcPts val="0"/>
              </a:spcAft>
              <a:buNone/>
            </a:pPr>
            <a:r>
              <a:rPr lang="en-US" sz="1200" b="1" i="0" u="none" strike="noStrike" cap="none">
                <a:solidFill>
                  <a:srgbClr val="242424"/>
                </a:solidFill>
                <a:latin typeface="Arimo"/>
                <a:ea typeface="Arimo"/>
                <a:cs typeface="Arimo"/>
                <a:sym typeface="Arimo"/>
              </a:rPr>
              <a:t>Submission Instructions: </a:t>
            </a:r>
            <a:r>
              <a:rPr lang="en-US" sz="1200" b="1" i="0" u="sng" strike="noStrike" cap="none">
                <a:solidFill>
                  <a:srgbClr val="242424"/>
                </a:solidFill>
                <a:latin typeface="Arimo"/>
                <a:ea typeface="Arimo"/>
                <a:cs typeface="Arimo"/>
                <a:sym typeface="Arimo"/>
              </a:rPr>
              <a:t>Upload the job posting, cover letter, resume and a screenshot of your vMock resume final score to the specified </a:t>
            </a:r>
            <a:r>
              <a:rPr lang="en-US" sz="1200" b="1" u="sng">
                <a:solidFill>
                  <a:srgbClr val="242424"/>
                </a:solidFill>
                <a:latin typeface="Arimo"/>
                <a:ea typeface="Arimo"/>
                <a:cs typeface="Arimo"/>
                <a:sym typeface="Arimo"/>
              </a:rPr>
              <a:t>Moodle Assignment link</a:t>
            </a:r>
            <a:r>
              <a:rPr lang="en-US" sz="1200" b="1" i="0" u="sng" strike="noStrike" cap="none">
                <a:solidFill>
                  <a:srgbClr val="242424"/>
                </a:solidFill>
                <a:latin typeface="Arimo"/>
                <a:ea typeface="Arimo"/>
                <a:cs typeface="Arimo"/>
                <a:sym typeface="Arimo"/>
              </a:rPr>
              <a:t> by the required deadline.</a:t>
            </a:r>
            <a:endParaRPr sz="1200" b="1" u="sng"/>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0"/>
          <p:cNvSpPr txBox="1"/>
          <p:nvPr/>
        </p:nvSpPr>
        <p:spPr>
          <a:xfrm>
            <a:off x="4191000" y="3943350"/>
            <a:ext cx="286558" cy="20960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50" b="1" i="0" u="none" strike="noStrike" cap="none">
                <a:solidFill>
                  <a:srgbClr val="242424"/>
                </a:solidFill>
                <a:latin typeface="Open Sans"/>
                <a:ea typeface="Open Sans"/>
                <a:cs typeface="Open Sans"/>
                <a:sym typeface="Open Sans"/>
              </a:rPr>
              <a:t>/10</a:t>
            </a:r>
            <a:endParaRPr/>
          </a:p>
        </p:txBody>
      </p:sp>
      <p:sp>
        <p:nvSpPr>
          <p:cNvPr id="541" name="Google Shape;541;p50"/>
          <p:cNvSpPr txBox="1"/>
          <p:nvPr/>
        </p:nvSpPr>
        <p:spPr>
          <a:xfrm>
            <a:off x="225762" y="593154"/>
            <a:ext cx="4144497" cy="20960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50" b="1" i="0" u="none" strike="noStrike" cap="none">
                <a:solidFill>
                  <a:srgbClr val="242424"/>
                </a:solidFill>
                <a:latin typeface="Open Sans"/>
                <a:ea typeface="Open Sans"/>
                <a:cs typeface="Open Sans"/>
                <a:sym typeface="Open Sans"/>
              </a:rPr>
              <a:t>Marking Criteria: Cover Letter</a:t>
            </a:r>
            <a:r>
              <a:rPr lang="en-US" sz="1250" b="1" i="0" u="none" strike="noStrike" cap="none">
                <a:solidFill>
                  <a:srgbClr val="242424"/>
                </a:solidFill>
                <a:latin typeface="Arimo"/>
                <a:ea typeface="Arimo"/>
                <a:cs typeface="Arimo"/>
                <a:sym typeface="Arimo"/>
              </a:rPr>
              <a:t> </a:t>
            </a:r>
            <a:endParaRPr/>
          </a:p>
        </p:txBody>
      </p:sp>
      <p:grpSp>
        <p:nvGrpSpPr>
          <p:cNvPr id="542" name="Google Shape;542;p50"/>
          <p:cNvGrpSpPr/>
          <p:nvPr/>
        </p:nvGrpSpPr>
        <p:grpSpPr>
          <a:xfrm>
            <a:off x="225762" y="811435"/>
            <a:ext cx="4280214" cy="3082999"/>
            <a:chOff x="-46515" y="295096"/>
            <a:chExt cx="11126241" cy="6013303"/>
          </a:xfrm>
        </p:grpSpPr>
        <p:sp>
          <p:nvSpPr>
            <p:cNvPr id="543" name="Google Shape;543;p50"/>
            <p:cNvSpPr/>
            <p:nvPr/>
          </p:nvSpPr>
          <p:spPr>
            <a:xfrm>
              <a:off x="4" y="295096"/>
              <a:ext cx="10771599" cy="539672"/>
            </a:xfrm>
            <a:custGeom>
              <a:avLst/>
              <a:gdLst/>
              <a:ahLst/>
              <a:cxnLst/>
              <a:rect l="l" t="t" r="r" b="b"/>
              <a:pathLst>
                <a:path w="2810968" h="320308" extrusionOk="0">
                  <a:moveTo>
                    <a:pt x="0" y="0"/>
                  </a:moveTo>
                  <a:lnTo>
                    <a:pt x="2810968" y="0"/>
                  </a:lnTo>
                  <a:lnTo>
                    <a:pt x="2810968" y="320308"/>
                  </a:lnTo>
                  <a:lnTo>
                    <a:pt x="0" y="32030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544" name="Google Shape;544;p50"/>
            <p:cNvSpPr/>
            <p:nvPr/>
          </p:nvSpPr>
          <p:spPr>
            <a:xfrm>
              <a:off x="-46515" y="1610582"/>
              <a:ext cx="11123294" cy="935637"/>
            </a:xfrm>
            <a:custGeom>
              <a:avLst/>
              <a:gdLst/>
              <a:ahLst/>
              <a:cxnLst/>
              <a:rect l="l" t="t" r="r" b="b"/>
              <a:pathLst>
                <a:path w="2810220" h="320308" extrusionOk="0">
                  <a:moveTo>
                    <a:pt x="0" y="0"/>
                  </a:moveTo>
                  <a:lnTo>
                    <a:pt x="2810220" y="0"/>
                  </a:lnTo>
                  <a:lnTo>
                    <a:pt x="2810220" y="320308"/>
                  </a:lnTo>
                  <a:lnTo>
                    <a:pt x="0" y="320308"/>
                  </a:lnTo>
                  <a:close/>
                </a:path>
              </a:pathLst>
            </a:custGeom>
            <a:solidFill>
              <a:srgbClr val="E8E3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545" name="Google Shape;545;p50"/>
            <p:cNvSpPr/>
            <p:nvPr/>
          </p:nvSpPr>
          <p:spPr>
            <a:xfrm>
              <a:off x="0" y="2546220"/>
              <a:ext cx="11079726" cy="1262526"/>
            </a:xfrm>
            <a:custGeom>
              <a:avLst/>
              <a:gdLst/>
              <a:ahLst/>
              <a:cxnLst/>
              <a:rect l="l" t="t" r="r" b="b"/>
              <a:pathLst>
                <a:path w="2810968" h="320308" extrusionOk="0">
                  <a:moveTo>
                    <a:pt x="0" y="0"/>
                  </a:moveTo>
                  <a:lnTo>
                    <a:pt x="2810968" y="0"/>
                  </a:lnTo>
                  <a:lnTo>
                    <a:pt x="2810968" y="320308"/>
                  </a:lnTo>
                  <a:lnTo>
                    <a:pt x="0" y="320308"/>
                  </a:lnTo>
                  <a:close/>
                </a:path>
              </a:pathLst>
            </a:custGeom>
            <a:solidFill>
              <a:srgbClr val="D4D0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546" name="Google Shape;546;p50"/>
            <p:cNvSpPr txBox="1"/>
            <p:nvPr/>
          </p:nvSpPr>
          <p:spPr>
            <a:xfrm>
              <a:off x="-46515" y="677057"/>
              <a:ext cx="8633482" cy="62707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900" b="1" i="0" u="none" strike="noStrike" cap="none">
                  <a:solidFill>
                    <a:srgbClr val="242424"/>
                  </a:solidFill>
                  <a:latin typeface="Open Sans"/>
                  <a:ea typeface="Open Sans"/>
                  <a:cs typeface="Open Sans"/>
                  <a:sym typeface="Open Sans"/>
                </a:rPr>
                <a:t>Format: </a:t>
              </a:r>
              <a:endParaRPr/>
            </a:p>
            <a:p>
              <a:pPr marL="0" marR="0" lvl="0" indent="0" algn="l" rtl="0">
                <a:lnSpc>
                  <a:spcPct val="140000"/>
                </a:lnSpc>
                <a:spcBef>
                  <a:spcPts val="0"/>
                </a:spcBef>
                <a:spcAft>
                  <a:spcPts val="0"/>
                </a:spcAft>
                <a:buNone/>
              </a:pPr>
              <a:r>
                <a:rPr lang="en-US" sz="900" b="0" i="0" u="none" strike="noStrike" cap="none">
                  <a:solidFill>
                    <a:srgbClr val="242424"/>
                  </a:solidFill>
                  <a:latin typeface="Open Sans Light"/>
                  <a:ea typeface="Open Sans Light"/>
                  <a:cs typeface="Open Sans Light"/>
                  <a:sym typeface="Open Sans Light"/>
                </a:rPr>
                <a:t>Follows format outlined in class, creative and stands out</a:t>
              </a:r>
              <a:endParaRPr/>
            </a:p>
          </p:txBody>
        </p:sp>
        <p:sp>
          <p:nvSpPr>
            <p:cNvPr id="547" name="Google Shape;547;p50"/>
            <p:cNvSpPr txBox="1"/>
            <p:nvPr/>
          </p:nvSpPr>
          <p:spPr>
            <a:xfrm>
              <a:off x="256379" y="1498752"/>
              <a:ext cx="10059193" cy="85732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900" b="1" i="0" u="none" strike="noStrike" cap="none">
                  <a:solidFill>
                    <a:srgbClr val="242424"/>
                  </a:solidFill>
                  <a:latin typeface="Open Sans"/>
                  <a:ea typeface="Open Sans"/>
                  <a:cs typeface="Open Sans"/>
                  <a:sym typeface="Open Sans"/>
                </a:rPr>
                <a:t>Content: </a:t>
              </a:r>
              <a:endParaRPr/>
            </a:p>
            <a:p>
              <a:pPr marL="0" marR="0" lvl="0" indent="0" algn="l" rtl="0">
                <a:lnSpc>
                  <a:spcPct val="140000"/>
                </a:lnSpc>
                <a:spcBef>
                  <a:spcPts val="0"/>
                </a:spcBef>
                <a:spcAft>
                  <a:spcPts val="0"/>
                </a:spcAft>
                <a:buNone/>
              </a:pPr>
              <a:r>
                <a:rPr lang="en-US" sz="900" b="0" i="0" u="none" strike="noStrike" cap="none">
                  <a:solidFill>
                    <a:srgbClr val="242424"/>
                  </a:solidFill>
                  <a:latin typeface="Open Sans Light"/>
                  <a:ea typeface="Open Sans Light"/>
                  <a:cs typeface="Open Sans Light"/>
                  <a:sym typeface="Open Sans Light"/>
                </a:rPr>
                <a:t>3-4 paragraphs including (intro, education, experience &amp; closing) </a:t>
              </a:r>
              <a:endParaRPr/>
            </a:p>
          </p:txBody>
        </p:sp>
        <p:sp>
          <p:nvSpPr>
            <p:cNvPr id="548" name="Google Shape;548;p50"/>
            <p:cNvSpPr txBox="1"/>
            <p:nvPr/>
          </p:nvSpPr>
          <p:spPr>
            <a:xfrm>
              <a:off x="256379" y="2752747"/>
              <a:ext cx="10059193" cy="85732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900" b="1" i="0" u="none" strike="noStrike" cap="none">
                  <a:solidFill>
                    <a:srgbClr val="242424"/>
                  </a:solidFill>
                  <a:latin typeface="Open Sans"/>
                  <a:ea typeface="Open Sans"/>
                  <a:cs typeface="Open Sans"/>
                  <a:sym typeface="Open Sans"/>
                </a:rPr>
                <a:t>Targeted: </a:t>
              </a:r>
              <a:endParaRPr/>
            </a:p>
            <a:p>
              <a:pPr marL="0" marR="0" lvl="0" indent="0" algn="l" rtl="0">
                <a:lnSpc>
                  <a:spcPct val="140000"/>
                </a:lnSpc>
                <a:spcBef>
                  <a:spcPts val="0"/>
                </a:spcBef>
                <a:spcAft>
                  <a:spcPts val="0"/>
                </a:spcAft>
                <a:buNone/>
              </a:pPr>
              <a:r>
                <a:rPr lang="en-US" sz="900" b="0" i="0" u="none" strike="noStrike" cap="none">
                  <a:solidFill>
                    <a:srgbClr val="242424"/>
                  </a:solidFill>
                  <a:latin typeface="Open Sans Light"/>
                  <a:ea typeface="Open Sans Light"/>
                  <a:cs typeface="Open Sans Light"/>
                  <a:sym typeface="Open Sans Light"/>
                </a:rPr>
                <a:t>Accomplishment statements/proof of qualification</a:t>
              </a:r>
              <a:endParaRPr/>
            </a:p>
          </p:txBody>
        </p:sp>
        <p:sp>
          <p:nvSpPr>
            <p:cNvPr id="549" name="Google Shape;549;p50"/>
            <p:cNvSpPr txBox="1"/>
            <p:nvPr/>
          </p:nvSpPr>
          <p:spPr>
            <a:xfrm>
              <a:off x="10260959" y="773094"/>
              <a:ext cx="675893" cy="40883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50" b="1" i="0" u="none" strike="noStrike" cap="none">
                  <a:solidFill>
                    <a:srgbClr val="242424"/>
                  </a:solidFill>
                  <a:latin typeface="Open Sans"/>
                  <a:ea typeface="Open Sans"/>
                  <a:cs typeface="Open Sans"/>
                  <a:sym typeface="Open Sans"/>
                </a:rPr>
                <a:t>/2</a:t>
              </a:r>
              <a:endParaRPr/>
            </a:p>
          </p:txBody>
        </p:sp>
        <p:sp>
          <p:nvSpPr>
            <p:cNvPr id="550" name="Google Shape;550;p50"/>
            <p:cNvSpPr txBox="1"/>
            <p:nvPr/>
          </p:nvSpPr>
          <p:spPr>
            <a:xfrm>
              <a:off x="10315571" y="1561512"/>
              <a:ext cx="621280" cy="55895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50" b="1" i="0" u="none" strike="noStrike" cap="none">
                  <a:solidFill>
                    <a:srgbClr val="242424"/>
                  </a:solidFill>
                  <a:latin typeface="Open Sans"/>
                  <a:ea typeface="Open Sans"/>
                  <a:cs typeface="Open Sans"/>
                  <a:sym typeface="Open Sans"/>
                </a:rPr>
                <a:t>/3</a:t>
              </a:r>
              <a:endParaRPr/>
            </a:p>
          </p:txBody>
        </p:sp>
        <p:sp>
          <p:nvSpPr>
            <p:cNvPr id="551" name="Google Shape;551;p50"/>
            <p:cNvSpPr txBox="1"/>
            <p:nvPr/>
          </p:nvSpPr>
          <p:spPr>
            <a:xfrm>
              <a:off x="10315571" y="2811336"/>
              <a:ext cx="621280" cy="55895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50" b="1" i="0" u="none" strike="noStrike" cap="none">
                  <a:solidFill>
                    <a:srgbClr val="242424"/>
                  </a:solidFill>
                  <a:latin typeface="Open Sans"/>
                  <a:ea typeface="Open Sans"/>
                  <a:cs typeface="Open Sans"/>
                  <a:sym typeface="Open Sans"/>
                </a:rPr>
                <a:t>/3</a:t>
              </a:r>
              <a:endParaRPr/>
            </a:p>
          </p:txBody>
        </p:sp>
        <p:sp>
          <p:nvSpPr>
            <p:cNvPr id="552" name="Google Shape;552;p50"/>
            <p:cNvSpPr/>
            <p:nvPr/>
          </p:nvSpPr>
          <p:spPr>
            <a:xfrm>
              <a:off x="0" y="3796046"/>
              <a:ext cx="11079726" cy="1262526"/>
            </a:xfrm>
            <a:custGeom>
              <a:avLst/>
              <a:gdLst/>
              <a:ahLst/>
              <a:cxnLst/>
              <a:rect l="l" t="t" r="r" b="b"/>
              <a:pathLst>
                <a:path w="2810968" h="320308" extrusionOk="0">
                  <a:moveTo>
                    <a:pt x="0" y="0"/>
                  </a:moveTo>
                  <a:lnTo>
                    <a:pt x="2810968" y="0"/>
                  </a:lnTo>
                  <a:lnTo>
                    <a:pt x="2810968" y="320308"/>
                  </a:lnTo>
                  <a:lnTo>
                    <a:pt x="0" y="320308"/>
                  </a:lnTo>
                  <a:close/>
                </a:path>
              </a:pathLst>
            </a:custGeom>
            <a:solidFill>
              <a:srgbClr val="B8B5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553" name="Google Shape;553;p50"/>
            <p:cNvSpPr/>
            <p:nvPr/>
          </p:nvSpPr>
          <p:spPr>
            <a:xfrm>
              <a:off x="0" y="5058573"/>
              <a:ext cx="11079726" cy="1249826"/>
            </a:xfrm>
            <a:custGeom>
              <a:avLst/>
              <a:gdLst/>
              <a:ahLst/>
              <a:cxnLst/>
              <a:rect l="l" t="t" r="r" b="b"/>
              <a:pathLst>
                <a:path w="2810968" h="320308" extrusionOk="0">
                  <a:moveTo>
                    <a:pt x="0" y="0"/>
                  </a:moveTo>
                  <a:lnTo>
                    <a:pt x="2810968" y="0"/>
                  </a:lnTo>
                  <a:lnTo>
                    <a:pt x="2810968" y="320308"/>
                  </a:lnTo>
                  <a:lnTo>
                    <a:pt x="0" y="320308"/>
                  </a:lnTo>
                  <a:close/>
                </a:path>
              </a:pathLst>
            </a:custGeom>
            <a:solidFill>
              <a:srgbClr val="9D9A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554" name="Google Shape;554;p50"/>
            <p:cNvSpPr txBox="1"/>
            <p:nvPr/>
          </p:nvSpPr>
          <p:spPr>
            <a:xfrm>
              <a:off x="256379" y="4010115"/>
              <a:ext cx="10059193" cy="85732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900" b="1" i="0" u="none" strike="noStrike" cap="none">
                  <a:solidFill>
                    <a:srgbClr val="242424"/>
                  </a:solidFill>
                  <a:latin typeface="Open Sans"/>
                  <a:ea typeface="Open Sans"/>
                  <a:cs typeface="Open Sans"/>
                  <a:sym typeface="Open Sans"/>
                </a:rPr>
                <a:t>Overall Appearance/Marketability: </a:t>
              </a:r>
              <a:endParaRPr/>
            </a:p>
            <a:p>
              <a:pPr marL="0" marR="0" lvl="0" indent="0" algn="l" rtl="0">
                <a:lnSpc>
                  <a:spcPct val="140000"/>
                </a:lnSpc>
                <a:spcBef>
                  <a:spcPts val="0"/>
                </a:spcBef>
                <a:spcAft>
                  <a:spcPts val="0"/>
                </a:spcAft>
                <a:buNone/>
              </a:pPr>
              <a:r>
                <a:rPr lang="en-US" sz="900" b="0" i="0" u="none" strike="noStrike" cap="none">
                  <a:solidFill>
                    <a:srgbClr val="242424"/>
                  </a:solidFill>
                  <a:latin typeface="Open Sans Light"/>
                  <a:ea typeface="Open Sans Light"/>
                  <a:cs typeface="Open Sans Light"/>
                  <a:sym typeface="Open Sans Light"/>
                </a:rPr>
                <a:t>Answers why should I hire you</a:t>
              </a:r>
              <a:endParaRPr/>
            </a:p>
          </p:txBody>
        </p:sp>
        <p:sp>
          <p:nvSpPr>
            <p:cNvPr id="555" name="Google Shape;555;p50"/>
            <p:cNvSpPr txBox="1"/>
            <p:nvPr/>
          </p:nvSpPr>
          <p:spPr>
            <a:xfrm>
              <a:off x="256379" y="5272642"/>
              <a:ext cx="10059194" cy="62707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900" b="1" i="0" u="none" strike="noStrike" cap="none">
                  <a:solidFill>
                    <a:srgbClr val="242424"/>
                  </a:solidFill>
                  <a:latin typeface="Open Sans"/>
                  <a:ea typeface="Open Sans"/>
                  <a:cs typeface="Open Sans"/>
                  <a:sym typeface="Open Sans"/>
                </a:rPr>
                <a:t>Deductions: </a:t>
              </a:r>
              <a:endParaRPr/>
            </a:p>
            <a:p>
              <a:pPr marL="0" marR="0" lvl="0" indent="0" algn="l" rtl="0">
                <a:lnSpc>
                  <a:spcPct val="140000"/>
                </a:lnSpc>
                <a:spcBef>
                  <a:spcPts val="0"/>
                </a:spcBef>
                <a:spcAft>
                  <a:spcPts val="0"/>
                </a:spcAft>
                <a:buNone/>
              </a:pPr>
              <a:r>
                <a:rPr lang="en-US" sz="900" b="0" i="0" u="none" strike="noStrike" cap="none">
                  <a:solidFill>
                    <a:srgbClr val="242424"/>
                  </a:solidFill>
                  <a:latin typeface="Open Sans Light"/>
                  <a:ea typeface="Open Sans Light"/>
                  <a:cs typeface="Open Sans Light"/>
                  <a:sym typeface="Open Sans Light"/>
                </a:rPr>
                <a:t>Spelling/gramma concerns, fails to demonstrate up-to-date</a:t>
              </a:r>
              <a:endParaRPr/>
            </a:p>
          </p:txBody>
        </p:sp>
        <p:sp>
          <p:nvSpPr>
            <p:cNvPr id="556" name="Google Shape;556;p50"/>
            <p:cNvSpPr txBox="1"/>
            <p:nvPr/>
          </p:nvSpPr>
          <p:spPr>
            <a:xfrm>
              <a:off x="10315571" y="4065331"/>
              <a:ext cx="621280" cy="55895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50" b="1" i="0" u="none" strike="noStrike" cap="none">
                  <a:solidFill>
                    <a:srgbClr val="242424"/>
                  </a:solidFill>
                  <a:latin typeface="Open Sans"/>
                  <a:ea typeface="Open Sans"/>
                  <a:cs typeface="Open Sans"/>
                  <a:sym typeface="Open Sans"/>
                </a:rPr>
                <a:t>/2</a:t>
              </a:r>
              <a:endParaRPr/>
            </a:p>
          </p:txBody>
        </p:sp>
      </p:grpSp>
      <p:grpSp>
        <p:nvGrpSpPr>
          <p:cNvPr id="557" name="Google Shape;557;p50"/>
          <p:cNvGrpSpPr/>
          <p:nvPr/>
        </p:nvGrpSpPr>
        <p:grpSpPr>
          <a:xfrm>
            <a:off x="4523870" y="878506"/>
            <a:ext cx="4262320" cy="3022439"/>
            <a:chOff x="0" y="0"/>
            <a:chExt cx="11079726" cy="6321099"/>
          </a:xfrm>
        </p:grpSpPr>
        <p:sp>
          <p:nvSpPr>
            <p:cNvPr id="558" name="Google Shape;558;p50"/>
            <p:cNvSpPr/>
            <p:nvPr/>
          </p:nvSpPr>
          <p:spPr>
            <a:xfrm>
              <a:off x="0" y="0"/>
              <a:ext cx="11079726" cy="1262526"/>
            </a:xfrm>
            <a:custGeom>
              <a:avLst/>
              <a:gdLst/>
              <a:ahLst/>
              <a:cxnLst/>
              <a:rect l="l" t="t" r="r" b="b"/>
              <a:pathLst>
                <a:path w="2810968" h="320308" extrusionOk="0">
                  <a:moveTo>
                    <a:pt x="0" y="0"/>
                  </a:moveTo>
                  <a:lnTo>
                    <a:pt x="2810968" y="0"/>
                  </a:lnTo>
                  <a:lnTo>
                    <a:pt x="2810968" y="320308"/>
                  </a:lnTo>
                  <a:lnTo>
                    <a:pt x="0" y="32030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559" name="Google Shape;559;p50"/>
            <p:cNvSpPr/>
            <p:nvPr/>
          </p:nvSpPr>
          <p:spPr>
            <a:xfrm>
              <a:off x="0" y="1283693"/>
              <a:ext cx="11076779" cy="1262526"/>
            </a:xfrm>
            <a:custGeom>
              <a:avLst/>
              <a:gdLst/>
              <a:ahLst/>
              <a:cxnLst/>
              <a:rect l="l" t="t" r="r" b="b"/>
              <a:pathLst>
                <a:path w="2810220" h="320308" extrusionOk="0">
                  <a:moveTo>
                    <a:pt x="0" y="0"/>
                  </a:moveTo>
                  <a:lnTo>
                    <a:pt x="2810220" y="0"/>
                  </a:lnTo>
                  <a:lnTo>
                    <a:pt x="2810220" y="320308"/>
                  </a:lnTo>
                  <a:lnTo>
                    <a:pt x="0" y="320308"/>
                  </a:lnTo>
                  <a:close/>
                </a:path>
              </a:pathLst>
            </a:custGeom>
            <a:solidFill>
              <a:srgbClr val="E8E3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560" name="Google Shape;560;p50"/>
            <p:cNvSpPr/>
            <p:nvPr/>
          </p:nvSpPr>
          <p:spPr>
            <a:xfrm>
              <a:off x="0" y="2546220"/>
              <a:ext cx="11079726" cy="1262526"/>
            </a:xfrm>
            <a:custGeom>
              <a:avLst/>
              <a:gdLst/>
              <a:ahLst/>
              <a:cxnLst/>
              <a:rect l="l" t="t" r="r" b="b"/>
              <a:pathLst>
                <a:path w="2810968" h="320308" extrusionOk="0">
                  <a:moveTo>
                    <a:pt x="0" y="0"/>
                  </a:moveTo>
                  <a:lnTo>
                    <a:pt x="2810968" y="0"/>
                  </a:lnTo>
                  <a:lnTo>
                    <a:pt x="2810968" y="320308"/>
                  </a:lnTo>
                  <a:lnTo>
                    <a:pt x="0" y="320308"/>
                  </a:lnTo>
                  <a:close/>
                </a:path>
              </a:pathLst>
            </a:custGeom>
            <a:solidFill>
              <a:srgbClr val="D4D0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561" name="Google Shape;561;p50"/>
            <p:cNvSpPr txBox="1"/>
            <p:nvPr/>
          </p:nvSpPr>
          <p:spPr>
            <a:xfrm>
              <a:off x="256379" y="206528"/>
              <a:ext cx="8284073" cy="85732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900" b="1" i="0" u="none" strike="noStrike" cap="none">
                  <a:solidFill>
                    <a:srgbClr val="242424"/>
                  </a:solidFill>
                  <a:latin typeface="Open Sans"/>
                  <a:ea typeface="Open Sans"/>
                  <a:cs typeface="Open Sans"/>
                  <a:sym typeface="Open Sans"/>
                </a:rPr>
                <a:t>Format: </a:t>
              </a:r>
              <a:endParaRPr/>
            </a:p>
            <a:p>
              <a:pPr marL="0" marR="0" lvl="0" indent="0" algn="l" rtl="0">
                <a:lnSpc>
                  <a:spcPct val="140000"/>
                </a:lnSpc>
                <a:spcBef>
                  <a:spcPts val="0"/>
                </a:spcBef>
                <a:spcAft>
                  <a:spcPts val="0"/>
                </a:spcAft>
                <a:buNone/>
              </a:pPr>
              <a:r>
                <a:rPr lang="en-US" sz="900" b="0" i="0" u="none" strike="noStrike" cap="none">
                  <a:solidFill>
                    <a:srgbClr val="242424"/>
                  </a:solidFill>
                  <a:latin typeface="Open Sans Light"/>
                  <a:ea typeface="Open Sans Light"/>
                  <a:cs typeface="Open Sans Light"/>
                  <a:sym typeface="Open Sans Light"/>
                </a:rPr>
                <a:t>Follows format outlined in class, creative and stands out</a:t>
              </a:r>
              <a:endParaRPr/>
            </a:p>
          </p:txBody>
        </p:sp>
        <p:sp>
          <p:nvSpPr>
            <p:cNvPr id="562" name="Google Shape;562;p50"/>
            <p:cNvSpPr txBox="1"/>
            <p:nvPr/>
          </p:nvSpPr>
          <p:spPr>
            <a:xfrm>
              <a:off x="256379" y="1498752"/>
              <a:ext cx="10059193" cy="85732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900" b="1" i="0" u="none" strike="noStrike" cap="none">
                  <a:solidFill>
                    <a:srgbClr val="242424"/>
                  </a:solidFill>
                  <a:latin typeface="Open Sans"/>
                  <a:ea typeface="Open Sans"/>
                  <a:cs typeface="Open Sans"/>
                  <a:sym typeface="Open Sans"/>
                </a:rPr>
                <a:t>Content: </a:t>
              </a:r>
              <a:endParaRPr/>
            </a:p>
            <a:p>
              <a:pPr marL="0" marR="0" lvl="0" indent="0" algn="l" rtl="0">
                <a:lnSpc>
                  <a:spcPct val="140000"/>
                </a:lnSpc>
                <a:spcBef>
                  <a:spcPts val="0"/>
                </a:spcBef>
                <a:spcAft>
                  <a:spcPts val="0"/>
                </a:spcAft>
                <a:buNone/>
              </a:pPr>
              <a:r>
                <a:rPr lang="en-US" sz="900" b="0" i="0" u="none" strike="noStrike" cap="none">
                  <a:solidFill>
                    <a:srgbClr val="242424"/>
                  </a:solidFill>
                  <a:latin typeface="Open Sans Light"/>
                  <a:ea typeface="Open Sans Light"/>
                  <a:cs typeface="Open Sans Light"/>
                  <a:sym typeface="Open Sans Light"/>
                </a:rPr>
                <a:t>Professional, well-developed skills statements, uses bullets/point form</a:t>
              </a:r>
              <a:endParaRPr/>
            </a:p>
          </p:txBody>
        </p:sp>
        <p:sp>
          <p:nvSpPr>
            <p:cNvPr id="563" name="Google Shape;563;p50"/>
            <p:cNvSpPr txBox="1"/>
            <p:nvPr/>
          </p:nvSpPr>
          <p:spPr>
            <a:xfrm>
              <a:off x="256379" y="2752747"/>
              <a:ext cx="10059193" cy="85732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900" b="1" i="0" u="none" strike="noStrike" cap="none">
                  <a:solidFill>
                    <a:srgbClr val="242424"/>
                  </a:solidFill>
                  <a:latin typeface="Open Sans"/>
                  <a:ea typeface="Open Sans"/>
                  <a:cs typeface="Open Sans"/>
                  <a:sym typeface="Open Sans"/>
                </a:rPr>
                <a:t>Targeted: </a:t>
              </a:r>
              <a:endParaRPr/>
            </a:p>
            <a:p>
              <a:pPr marL="0" marR="0" lvl="0" indent="0" algn="l" rtl="0">
                <a:lnSpc>
                  <a:spcPct val="140000"/>
                </a:lnSpc>
                <a:spcBef>
                  <a:spcPts val="0"/>
                </a:spcBef>
                <a:spcAft>
                  <a:spcPts val="0"/>
                </a:spcAft>
                <a:buNone/>
              </a:pPr>
              <a:r>
                <a:rPr lang="en-US" sz="900" b="0" i="0" u="none" strike="noStrike" cap="none">
                  <a:solidFill>
                    <a:srgbClr val="242424"/>
                  </a:solidFill>
                  <a:latin typeface="Open Sans Light"/>
                  <a:ea typeface="Open Sans Light"/>
                  <a:cs typeface="Open Sans Light"/>
                  <a:sym typeface="Open Sans Light"/>
                </a:rPr>
                <a:t>Specific to job posting, highlighting transferrable skills</a:t>
              </a:r>
              <a:endParaRPr/>
            </a:p>
          </p:txBody>
        </p:sp>
        <p:sp>
          <p:nvSpPr>
            <p:cNvPr id="564" name="Google Shape;564;p50"/>
            <p:cNvSpPr txBox="1"/>
            <p:nvPr/>
          </p:nvSpPr>
          <p:spPr>
            <a:xfrm>
              <a:off x="10315571" y="269285"/>
              <a:ext cx="621280" cy="55895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50" b="1" i="0" u="none" strike="noStrike" cap="none">
                  <a:solidFill>
                    <a:srgbClr val="242424"/>
                  </a:solidFill>
                  <a:latin typeface="Open Sans"/>
                  <a:ea typeface="Open Sans"/>
                  <a:cs typeface="Open Sans"/>
                  <a:sym typeface="Open Sans"/>
                </a:rPr>
                <a:t>/4</a:t>
              </a:r>
              <a:endParaRPr/>
            </a:p>
          </p:txBody>
        </p:sp>
        <p:sp>
          <p:nvSpPr>
            <p:cNvPr id="565" name="Google Shape;565;p50"/>
            <p:cNvSpPr txBox="1"/>
            <p:nvPr/>
          </p:nvSpPr>
          <p:spPr>
            <a:xfrm>
              <a:off x="10315571" y="1561512"/>
              <a:ext cx="621280" cy="55895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50" b="1" i="0" u="none" strike="noStrike" cap="none">
                  <a:solidFill>
                    <a:srgbClr val="242424"/>
                  </a:solidFill>
                  <a:latin typeface="Open Sans"/>
                  <a:ea typeface="Open Sans"/>
                  <a:cs typeface="Open Sans"/>
                  <a:sym typeface="Open Sans"/>
                </a:rPr>
                <a:t>/8</a:t>
              </a:r>
              <a:endParaRPr/>
            </a:p>
          </p:txBody>
        </p:sp>
        <p:sp>
          <p:nvSpPr>
            <p:cNvPr id="566" name="Google Shape;566;p50"/>
            <p:cNvSpPr txBox="1"/>
            <p:nvPr/>
          </p:nvSpPr>
          <p:spPr>
            <a:xfrm>
              <a:off x="10315571" y="2811336"/>
              <a:ext cx="621280" cy="55895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50" b="1" i="0" u="none" strike="noStrike" cap="none">
                  <a:solidFill>
                    <a:srgbClr val="242424"/>
                  </a:solidFill>
                  <a:latin typeface="Open Sans"/>
                  <a:ea typeface="Open Sans"/>
                  <a:cs typeface="Open Sans"/>
                  <a:sym typeface="Open Sans"/>
                </a:rPr>
                <a:t>/4</a:t>
              </a:r>
              <a:endParaRPr/>
            </a:p>
          </p:txBody>
        </p:sp>
        <p:sp>
          <p:nvSpPr>
            <p:cNvPr id="567" name="Google Shape;567;p50"/>
            <p:cNvSpPr/>
            <p:nvPr/>
          </p:nvSpPr>
          <p:spPr>
            <a:xfrm>
              <a:off x="0" y="3796046"/>
              <a:ext cx="11079726" cy="1262526"/>
            </a:xfrm>
            <a:custGeom>
              <a:avLst/>
              <a:gdLst/>
              <a:ahLst/>
              <a:cxnLst/>
              <a:rect l="l" t="t" r="r" b="b"/>
              <a:pathLst>
                <a:path w="2810968" h="320308" extrusionOk="0">
                  <a:moveTo>
                    <a:pt x="0" y="0"/>
                  </a:moveTo>
                  <a:lnTo>
                    <a:pt x="2810968" y="0"/>
                  </a:lnTo>
                  <a:lnTo>
                    <a:pt x="2810968" y="320308"/>
                  </a:lnTo>
                  <a:lnTo>
                    <a:pt x="0" y="320308"/>
                  </a:lnTo>
                  <a:close/>
                </a:path>
              </a:pathLst>
            </a:custGeom>
            <a:solidFill>
              <a:srgbClr val="B8B5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568" name="Google Shape;568;p50"/>
            <p:cNvSpPr/>
            <p:nvPr/>
          </p:nvSpPr>
          <p:spPr>
            <a:xfrm>
              <a:off x="0" y="5058573"/>
              <a:ext cx="11079726" cy="1262526"/>
            </a:xfrm>
            <a:custGeom>
              <a:avLst/>
              <a:gdLst/>
              <a:ahLst/>
              <a:cxnLst/>
              <a:rect l="l" t="t" r="r" b="b"/>
              <a:pathLst>
                <a:path w="2810968" h="320308" extrusionOk="0">
                  <a:moveTo>
                    <a:pt x="0" y="0"/>
                  </a:moveTo>
                  <a:lnTo>
                    <a:pt x="2810968" y="0"/>
                  </a:lnTo>
                  <a:lnTo>
                    <a:pt x="2810968" y="320308"/>
                  </a:lnTo>
                  <a:lnTo>
                    <a:pt x="0" y="320308"/>
                  </a:lnTo>
                  <a:close/>
                </a:path>
              </a:pathLst>
            </a:custGeom>
            <a:solidFill>
              <a:srgbClr val="9D9A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569" name="Google Shape;569;p50"/>
            <p:cNvSpPr txBox="1"/>
            <p:nvPr/>
          </p:nvSpPr>
          <p:spPr>
            <a:xfrm>
              <a:off x="256379" y="4010115"/>
              <a:ext cx="10059193" cy="85732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900" b="1" i="0" u="none" strike="noStrike" cap="none">
                  <a:solidFill>
                    <a:srgbClr val="242424"/>
                  </a:solidFill>
                  <a:latin typeface="Open Sans"/>
                  <a:ea typeface="Open Sans"/>
                  <a:cs typeface="Open Sans"/>
                  <a:sym typeface="Open Sans"/>
                </a:rPr>
                <a:t>Overall Appearance/Marketability: </a:t>
              </a:r>
              <a:endParaRPr/>
            </a:p>
            <a:p>
              <a:pPr marL="0" marR="0" lvl="0" indent="0" algn="l" rtl="0">
                <a:lnSpc>
                  <a:spcPct val="140000"/>
                </a:lnSpc>
                <a:spcBef>
                  <a:spcPts val="0"/>
                </a:spcBef>
                <a:spcAft>
                  <a:spcPts val="0"/>
                </a:spcAft>
                <a:buNone/>
              </a:pPr>
              <a:r>
                <a:rPr lang="en-US" sz="900" b="0" i="0" u="none" strike="noStrike" cap="none">
                  <a:solidFill>
                    <a:srgbClr val="242424"/>
                  </a:solidFill>
                  <a:latin typeface="Open Sans Light"/>
                  <a:ea typeface="Open Sans Light"/>
                  <a:cs typeface="Open Sans Light"/>
                  <a:sym typeface="Open Sans Light"/>
                </a:rPr>
                <a:t>Answers why should I hire you, creative layout and polished look and feel</a:t>
              </a:r>
              <a:endParaRPr/>
            </a:p>
          </p:txBody>
        </p:sp>
        <p:sp>
          <p:nvSpPr>
            <p:cNvPr id="570" name="Google Shape;570;p50"/>
            <p:cNvSpPr txBox="1"/>
            <p:nvPr/>
          </p:nvSpPr>
          <p:spPr>
            <a:xfrm>
              <a:off x="256379" y="5272643"/>
              <a:ext cx="10059194" cy="67237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900" b="1" i="0" u="none" strike="noStrike" cap="none">
                  <a:solidFill>
                    <a:srgbClr val="242424"/>
                  </a:solidFill>
                  <a:latin typeface="Open Sans"/>
                  <a:ea typeface="Open Sans"/>
                  <a:cs typeface="Open Sans"/>
                  <a:sym typeface="Open Sans"/>
                </a:rPr>
                <a:t>Deductions: </a:t>
              </a:r>
              <a:endParaRPr/>
            </a:p>
            <a:p>
              <a:pPr marL="0" marR="0" lvl="0" indent="0" algn="l" rtl="0">
                <a:lnSpc>
                  <a:spcPct val="140000"/>
                </a:lnSpc>
                <a:spcBef>
                  <a:spcPts val="0"/>
                </a:spcBef>
                <a:spcAft>
                  <a:spcPts val="0"/>
                </a:spcAft>
                <a:buNone/>
              </a:pPr>
              <a:r>
                <a:rPr lang="en-US" sz="900" b="0" i="0" u="none" strike="noStrike" cap="none">
                  <a:solidFill>
                    <a:srgbClr val="242424"/>
                  </a:solidFill>
                  <a:latin typeface="Open Sans Light"/>
                  <a:ea typeface="Open Sans Light"/>
                  <a:cs typeface="Open Sans Light"/>
                  <a:sym typeface="Open Sans Light"/>
                </a:rPr>
                <a:t>Spelling/gramma concerns, fails to demonstrate up-to-date</a:t>
              </a:r>
              <a:endParaRPr/>
            </a:p>
          </p:txBody>
        </p:sp>
        <p:sp>
          <p:nvSpPr>
            <p:cNvPr id="571" name="Google Shape;571;p50"/>
            <p:cNvSpPr txBox="1"/>
            <p:nvPr/>
          </p:nvSpPr>
          <p:spPr>
            <a:xfrm>
              <a:off x="10315571" y="4065331"/>
              <a:ext cx="621280" cy="55895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50" b="1" i="0" u="none" strike="noStrike" cap="none">
                  <a:solidFill>
                    <a:srgbClr val="242424"/>
                  </a:solidFill>
                  <a:latin typeface="Open Sans"/>
                  <a:ea typeface="Open Sans"/>
                  <a:cs typeface="Open Sans"/>
                  <a:sym typeface="Open Sans"/>
                </a:rPr>
                <a:t>/4</a:t>
              </a:r>
              <a:endParaRPr/>
            </a:p>
          </p:txBody>
        </p:sp>
      </p:grpSp>
      <p:sp>
        <p:nvSpPr>
          <p:cNvPr id="572" name="Google Shape;572;p50"/>
          <p:cNvSpPr txBox="1"/>
          <p:nvPr/>
        </p:nvSpPr>
        <p:spPr>
          <a:xfrm>
            <a:off x="4603489" y="631026"/>
            <a:ext cx="3525426" cy="20960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50" b="1" i="0" u="none" strike="noStrike" cap="none">
                <a:solidFill>
                  <a:srgbClr val="242424"/>
                </a:solidFill>
                <a:latin typeface="Open Sans"/>
                <a:ea typeface="Open Sans"/>
                <a:cs typeface="Open Sans"/>
                <a:sym typeface="Open Sans"/>
              </a:rPr>
              <a:t>Marking Criteria: Resume</a:t>
            </a:r>
            <a:endParaRPr/>
          </a:p>
        </p:txBody>
      </p:sp>
      <p:sp>
        <p:nvSpPr>
          <p:cNvPr id="573" name="Google Shape;573;p50"/>
          <p:cNvSpPr txBox="1"/>
          <p:nvPr/>
        </p:nvSpPr>
        <p:spPr>
          <a:xfrm>
            <a:off x="8419240" y="3943350"/>
            <a:ext cx="286558" cy="20960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50" b="1" i="0" u="none" strike="noStrike" cap="none">
                <a:solidFill>
                  <a:srgbClr val="242424"/>
                </a:solidFill>
                <a:latin typeface="Open Sans"/>
                <a:ea typeface="Open Sans"/>
                <a:cs typeface="Open Sans"/>
                <a:sym typeface="Open Sans"/>
              </a:rPr>
              <a:t>/20</a:t>
            </a:r>
            <a:endParaRPr/>
          </a:p>
        </p:txBody>
      </p:sp>
      <p:sp>
        <p:nvSpPr>
          <p:cNvPr id="574" name="Google Shape;574;p50"/>
          <p:cNvSpPr txBox="1"/>
          <p:nvPr/>
        </p:nvSpPr>
        <p:spPr>
          <a:xfrm>
            <a:off x="544668" y="323850"/>
            <a:ext cx="7920403" cy="26930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750" b="0" i="0" u="none" strike="noStrike" cap="none">
                <a:solidFill>
                  <a:srgbClr val="242424"/>
                </a:solidFill>
                <a:latin typeface="Arial"/>
                <a:ea typeface="Arial"/>
                <a:cs typeface="Arial"/>
                <a:sym typeface="Arial"/>
              </a:rPr>
              <a:t>Cover Letter &amp; Resume Assignment Outline &amp; Marking Criteria (20%)</a:t>
            </a:r>
            <a:endParaRPr/>
          </a:p>
        </p:txBody>
      </p:sp>
      <p:sp>
        <p:nvSpPr>
          <p:cNvPr id="575" name="Google Shape;575;p50"/>
          <p:cNvSpPr/>
          <p:nvPr/>
        </p:nvSpPr>
        <p:spPr>
          <a:xfrm>
            <a:off x="285917" y="4152958"/>
            <a:ext cx="4191639" cy="330401"/>
          </a:xfrm>
          <a:custGeom>
            <a:avLst/>
            <a:gdLst/>
            <a:ahLst/>
            <a:cxnLst/>
            <a:rect l="l" t="t" r="r" b="b"/>
            <a:pathLst>
              <a:path w="2810220" h="320308" extrusionOk="0">
                <a:moveTo>
                  <a:pt x="0" y="0"/>
                </a:moveTo>
                <a:lnTo>
                  <a:pt x="2810220" y="0"/>
                </a:lnTo>
                <a:lnTo>
                  <a:pt x="2810220" y="320308"/>
                </a:lnTo>
                <a:lnTo>
                  <a:pt x="0" y="320308"/>
                </a:lnTo>
                <a:close/>
              </a:path>
            </a:pathLst>
          </a:custGeom>
          <a:solidFill>
            <a:srgbClr val="E8E3E3"/>
          </a:solidFill>
          <a:ln>
            <a:noFill/>
          </a:ln>
        </p:spPr>
        <p:txBody>
          <a:bodyPr spcFirstLastPara="1" wrap="square" lIns="91425" tIns="45700" rIns="91425" bIns="45700" anchor="t" anchorCtr="0">
            <a:noAutofit/>
          </a:bodyPr>
          <a:lstStyle/>
          <a:p>
            <a:pPr marL="0" marR="0" lvl="0" indent="0" algn="l" rtl="0">
              <a:lnSpc>
                <a:spcPct val="126000"/>
              </a:lnSpc>
              <a:spcBef>
                <a:spcPts val="0"/>
              </a:spcBef>
              <a:spcAft>
                <a:spcPts val="0"/>
              </a:spcAft>
              <a:buNone/>
            </a:pPr>
            <a:r>
              <a:rPr lang="en-US" sz="1000" b="1" i="0" u="none" strike="noStrike" cap="none">
                <a:solidFill>
                  <a:srgbClr val="242424"/>
                </a:solidFill>
                <a:latin typeface="Open Sans"/>
                <a:ea typeface="Open Sans"/>
                <a:cs typeface="Open Sans"/>
                <a:sym typeface="Open Sans"/>
              </a:rPr>
              <a:t>vMock Score: </a:t>
            </a:r>
            <a:endParaRPr/>
          </a:p>
          <a:p>
            <a:pPr marL="0" marR="0" lvl="0" indent="0" algn="l" rtl="0">
              <a:lnSpc>
                <a:spcPct val="126000"/>
              </a:lnSpc>
              <a:spcBef>
                <a:spcPts val="0"/>
              </a:spcBef>
              <a:spcAft>
                <a:spcPts val="0"/>
              </a:spcAft>
              <a:buNone/>
            </a:pPr>
            <a:r>
              <a:rPr lang="en-US" sz="1000" b="0" i="0" u="none" strike="noStrike" cap="none">
                <a:solidFill>
                  <a:srgbClr val="242424"/>
                </a:solidFill>
                <a:latin typeface="Open Sans Light"/>
                <a:ea typeface="Open Sans Light"/>
                <a:cs typeface="Open Sans Light"/>
                <a:sym typeface="Open Sans Light"/>
              </a:rPr>
              <a:t>vMock Score is at least over 70% </a:t>
            </a:r>
            <a:endParaRPr/>
          </a:p>
        </p:txBody>
      </p:sp>
      <p:sp>
        <p:nvSpPr>
          <p:cNvPr id="576" name="Google Shape;576;p50"/>
          <p:cNvSpPr txBox="1"/>
          <p:nvPr/>
        </p:nvSpPr>
        <p:spPr>
          <a:xfrm>
            <a:off x="243656" y="3845768"/>
            <a:ext cx="3816616" cy="20960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50" b="1" i="0" u="none" strike="noStrike" cap="none">
                <a:solidFill>
                  <a:srgbClr val="242424"/>
                </a:solidFill>
                <a:latin typeface="Open Sans"/>
                <a:ea typeface="Open Sans"/>
                <a:cs typeface="Open Sans"/>
                <a:sym typeface="Open Sans"/>
              </a:rPr>
              <a:t>Marking Criteria: vMock Score</a:t>
            </a:r>
            <a:r>
              <a:rPr lang="en-US" sz="1250" b="1" i="0" u="none" strike="noStrike" cap="none">
                <a:solidFill>
                  <a:srgbClr val="242424"/>
                </a:solidFill>
                <a:latin typeface="Arimo"/>
                <a:ea typeface="Arimo"/>
                <a:cs typeface="Arimo"/>
                <a:sym typeface="Arimo"/>
              </a:rPr>
              <a:t> </a:t>
            </a:r>
            <a:endParaRPr/>
          </a:p>
        </p:txBody>
      </p:sp>
      <p:sp>
        <p:nvSpPr>
          <p:cNvPr id="577" name="Google Shape;577;p50"/>
          <p:cNvSpPr txBox="1"/>
          <p:nvPr/>
        </p:nvSpPr>
        <p:spPr>
          <a:xfrm>
            <a:off x="4192105" y="4525001"/>
            <a:ext cx="285453" cy="20960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50" b="1" i="0" u="none" strike="noStrike" cap="none">
                <a:solidFill>
                  <a:srgbClr val="242424"/>
                </a:solidFill>
                <a:latin typeface="Open Sans"/>
                <a:ea typeface="Open Sans"/>
                <a:cs typeface="Open Sans"/>
                <a:sym typeface="Open Sans"/>
              </a:rPr>
              <a:t>/10</a:t>
            </a:r>
            <a:endParaRPr/>
          </a:p>
        </p:txBody>
      </p:sp>
      <p:sp>
        <p:nvSpPr>
          <p:cNvPr id="578" name="Google Shape;578;p50"/>
          <p:cNvSpPr/>
          <p:nvPr/>
        </p:nvSpPr>
        <p:spPr>
          <a:xfrm>
            <a:off x="4666444" y="3981221"/>
            <a:ext cx="4131242" cy="473447"/>
          </a:xfrm>
          <a:custGeom>
            <a:avLst/>
            <a:gdLst/>
            <a:ahLst/>
            <a:cxnLst/>
            <a:rect l="l" t="t" r="r" b="b"/>
            <a:pathLst>
              <a:path w="2810220" h="320308" extrusionOk="0">
                <a:moveTo>
                  <a:pt x="0" y="0"/>
                </a:moveTo>
                <a:lnTo>
                  <a:pt x="2810220" y="0"/>
                </a:lnTo>
                <a:lnTo>
                  <a:pt x="2810220" y="320308"/>
                </a:lnTo>
                <a:lnTo>
                  <a:pt x="0" y="320308"/>
                </a:lnTo>
                <a:close/>
              </a:path>
            </a:pathLst>
          </a:custGeom>
          <a:solidFill>
            <a:srgbClr val="E8E3E3"/>
          </a:solidFill>
          <a:ln>
            <a:noFill/>
          </a:ln>
        </p:spPr>
        <p:txBody>
          <a:bodyPr spcFirstLastPara="1" wrap="square" lIns="91425" tIns="45700" rIns="91425" bIns="45700" anchor="t" anchorCtr="0">
            <a:noAutofit/>
          </a:bodyPr>
          <a:lstStyle/>
          <a:p>
            <a:pPr marL="0" marR="0" lvl="0" indent="0" algn="l" rtl="0">
              <a:lnSpc>
                <a:spcPct val="140000"/>
              </a:lnSpc>
              <a:spcBef>
                <a:spcPts val="0"/>
              </a:spcBef>
              <a:spcAft>
                <a:spcPts val="0"/>
              </a:spcAft>
              <a:buNone/>
            </a:pPr>
            <a:r>
              <a:rPr lang="en-US" sz="1250" b="1" i="0" u="none" strike="noStrike" cap="none">
                <a:solidFill>
                  <a:srgbClr val="242424"/>
                </a:solidFill>
                <a:latin typeface="Open Sans"/>
                <a:ea typeface="Open Sans"/>
                <a:cs typeface="Open Sans"/>
                <a:sym typeface="Open Sans"/>
              </a:rPr>
              <a:t>TOTAL SCORE</a:t>
            </a:r>
            <a:r>
              <a:rPr lang="en-US" sz="1250" b="1" i="0" u="none" strike="noStrike" cap="none">
                <a:solidFill>
                  <a:srgbClr val="242424"/>
                </a:solidFill>
                <a:latin typeface="Arimo"/>
                <a:ea typeface="Arimo"/>
                <a:cs typeface="Arimo"/>
                <a:sym typeface="Arimo"/>
              </a:rPr>
              <a:t> </a:t>
            </a:r>
            <a:endParaRPr/>
          </a:p>
        </p:txBody>
      </p:sp>
      <p:sp>
        <p:nvSpPr>
          <p:cNvPr id="579" name="Google Shape;579;p50"/>
          <p:cNvSpPr txBox="1"/>
          <p:nvPr/>
        </p:nvSpPr>
        <p:spPr>
          <a:xfrm>
            <a:off x="8419240" y="3981222"/>
            <a:ext cx="351135" cy="20960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50" b="1" i="0" u="none" strike="noStrike" cap="none">
                <a:solidFill>
                  <a:srgbClr val="242424"/>
                </a:solidFill>
                <a:latin typeface="Open Sans"/>
                <a:ea typeface="Open Sans"/>
                <a:cs typeface="Open Sans"/>
                <a:sym typeface="Open Sans"/>
              </a:rPr>
              <a:t>/40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5"/>
          <p:cNvSpPr/>
          <p:nvPr/>
        </p:nvSpPr>
        <p:spPr>
          <a:xfrm>
            <a:off x="0" y="4629150"/>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142" name="Google Shape;142;p15"/>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143" name="Google Shape;143;p15"/>
          <p:cNvGrpSpPr/>
          <p:nvPr/>
        </p:nvGrpSpPr>
        <p:grpSpPr>
          <a:xfrm>
            <a:off x="7757655" y="4776629"/>
            <a:ext cx="1016708" cy="211083"/>
            <a:chOff x="0" y="-38100"/>
            <a:chExt cx="2711222" cy="562889"/>
          </a:xfrm>
        </p:grpSpPr>
        <p:pic>
          <p:nvPicPr>
            <p:cNvPr id="144" name="Google Shape;144;p15"/>
            <p:cNvPicPr preferRelativeResize="0"/>
            <p:nvPr/>
          </p:nvPicPr>
          <p:blipFill rotWithShape="1">
            <a:blip r:embed="rId3">
              <a:alphaModFix/>
            </a:blip>
            <a:srcRect/>
            <a:stretch/>
          </p:blipFill>
          <p:spPr>
            <a:xfrm flipH="1">
              <a:off x="2221462" y="97817"/>
              <a:ext cx="489760" cy="325913"/>
            </a:xfrm>
            <a:prstGeom prst="rect">
              <a:avLst/>
            </a:prstGeom>
            <a:noFill/>
            <a:ln>
              <a:noFill/>
            </a:ln>
          </p:spPr>
        </p:pic>
        <p:sp>
          <p:nvSpPr>
            <p:cNvPr id="145" name="Google Shape;145;p15"/>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pic>
        <p:nvPicPr>
          <p:cNvPr id="146" name="Google Shape;146;p15"/>
          <p:cNvPicPr preferRelativeResize="0"/>
          <p:nvPr/>
        </p:nvPicPr>
        <p:blipFill rotWithShape="1">
          <a:blip r:embed="rId4">
            <a:alphaModFix/>
          </a:blip>
          <a:srcRect/>
          <a:stretch/>
        </p:blipFill>
        <p:spPr>
          <a:xfrm>
            <a:off x="3888665" y="713262"/>
            <a:ext cx="4635496" cy="3476622"/>
          </a:xfrm>
          <a:prstGeom prst="rect">
            <a:avLst/>
          </a:prstGeom>
          <a:noFill/>
          <a:ln>
            <a:noFill/>
          </a:ln>
        </p:spPr>
      </p:pic>
      <p:sp>
        <p:nvSpPr>
          <p:cNvPr id="147" name="Google Shape;147;p15"/>
          <p:cNvSpPr txBox="1"/>
          <p:nvPr/>
        </p:nvSpPr>
        <p:spPr>
          <a:xfrm>
            <a:off x="514350" y="987281"/>
            <a:ext cx="3072195" cy="265386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500" b="0" i="0" u="none" strike="noStrike" cap="none">
                <a:solidFill>
                  <a:srgbClr val="242424"/>
                </a:solidFill>
                <a:latin typeface="Arial"/>
                <a:ea typeface="Arial"/>
                <a:cs typeface="Arial"/>
                <a:sym typeface="Arial"/>
              </a:rPr>
              <a:t>REVIEW AND USE KEY INFORMATION LISTED IN JOB POSTINGS IN YOUR MARKETING MATERIALS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p:nvPr/>
        </p:nvSpPr>
        <p:spPr>
          <a:xfrm>
            <a:off x="104702" y="3297254"/>
            <a:ext cx="9010719" cy="1078716"/>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153" name="Google Shape;153;p16"/>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154" name="Google Shape;154;p16"/>
          <p:cNvGrpSpPr/>
          <p:nvPr/>
        </p:nvGrpSpPr>
        <p:grpSpPr>
          <a:xfrm>
            <a:off x="7532856" y="4351177"/>
            <a:ext cx="1355093" cy="235148"/>
            <a:chOff x="-50002" y="-211856"/>
            <a:chExt cx="2761215" cy="419999"/>
          </a:xfrm>
        </p:grpSpPr>
        <p:pic>
          <p:nvPicPr>
            <p:cNvPr id="155" name="Google Shape;155;p16"/>
            <p:cNvPicPr preferRelativeResize="0"/>
            <p:nvPr/>
          </p:nvPicPr>
          <p:blipFill rotWithShape="1">
            <a:blip r:embed="rId3">
              <a:alphaModFix/>
            </a:blip>
            <a:srcRect/>
            <a:stretch/>
          </p:blipFill>
          <p:spPr>
            <a:xfrm flipH="1">
              <a:off x="2052432" y="-211856"/>
              <a:ext cx="658781" cy="419999"/>
            </a:xfrm>
            <a:prstGeom prst="rect">
              <a:avLst/>
            </a:prstGeom>
            <a:noFill/>
            <a:ln>
              <a:noFill/>
            </a:ln>
          </p:spPr>
        </p:pic>
        <p:sp>
          <p:nvSpPr>
            <p:cNvPr id="156" name="Google Shape;156;p16"/>
            <p:cNvSpPr txBox="1"/>
            <p:nvPr/>
          </p:nvSpPr>
          <p:spPr>
            <a:xfrm>
              <a:off x="-50002" y="-144683"/>
              <a:ext cx="1668287" cy="231003"/>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sp>
        <p:nvSpPr>
          <p:cNvPr id="157" name="Google Shape;157;p16"/>
          <p:cNvSpPr/>
          <p:nvPr/>
        </p:nvSpPr>
        <p:spPr>
          <a:xfrm>
            <a:off x="312191" y="988615"/>
            <a:ext cx="5495427" cy="2273296"/>
          </a:xfrm>
          <a:custGeom>
            <a:avLst/>
            <a:gdLst/>
            <a:ahLst/>
            <a:cxnLst/>
            <a:rect l="l" t="t" r="r" b="b"/>
            <a:pathLst>
              <a:path w="3717894" h="1537983" extrusionOk="0">
                <a:moveTo>
                  <a:pt x="0" y="0"/>
                </a:moveTo>
                <a:lnTo>
                  <a:pt x="3717894" y="0"/>
                </a:lnTo>
                <a:lnTo>
                  <a:pt x="3717894" y="1537983"/>
                </a:lnTo>
                <a:lnTo>
                  <a:pt x="0" y="1537983"/>
                </a:lnTo>
                <a:close/>
              </a:path>
            </a:pathLst>
          </a:custGeom>
          <a:solidFill>
            <a:srgbClr val="D4D3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pic>
        <p:nvPicPr>
          <p:cNvPr id="158" name="Google Shape;158;p16"/>
          <p:cNvPicPr preferRelativeResize="0"/>
          <p:nvPr/>
        </p:nvPicPr>
        <p:blipFill rotWithShape="1">
          <a:blip r:embed="rId4">
            <a:alphaModFix amt="50000"/>
          </a:blip>
          <a:srcRect/>
          <a:stretch/>
        </p:blipFill>
        <p:spPr>
          <a:xfrm>
            <a:off x="5467756" y="3376481"/>
            <a:ext cx="1688165" cy="1123685"/>
          </a:xfrm>
          <a:prstGeom prst="rect">
            <a:avLst/>
          </a:prstGeom>
          <a:noFill/>
          <a:ln>
            <a:noFill/>
          </a:ln>
        </p:spPr>
      </p:pic>
      <p:pic>
        <p:nvPicPr>
          <p:cNvPr id="159" name="Google Shape;159;p16"/>
          <p:cNvPicPr preferRelativeResize="0"/>
          <p:nvPr/>
        </p:nvPicPr>
        <p:blipFill rotWithShape="1">
          <a:blip r:embed="rId5">
            <a:alphaModFix amt="50000"/>
          </a:blip>
          <a:srcRect/>
          <a:stretch/>
        </p:blipFill>
        <p:spPr>
          <a:xfrm>
            <a:off x="312191" y="3376481"/>
            <a:ext cx="1784512" cy="1123685"/>
          </a:xfrm>
          <a:prstGeom prst="rect">
            <a:avLst/>
          </a:prstGeom>
          <a:noFill/>
          <a:ln>
            <a:noFill/>
          </a:ln>
        </p:spPr>
      </p:pic>
      <p:pic>
        <p:nvPicPr>
          <p:cNvPr id="160" name="Google Shape;160;p16"/>
          <p:cNvPicPr preferRelativeResize="0"/>
          <p:nvPr/>
        </p:nvPicPr>
        <p:blipFill rotWithShape="1">
          <a:blip r:embed="rId6">
            <a:alphaModFix amt="50000"/>
          </a:blip>
          <a:srcRect/>
          <a:stretch/>
        </p:blipFill>
        <p:spPr>
          <a:xfrm>
            <a:off x="2096703" y="3376481"/>
            <a:ext cx="1685527" cy="1123685"/>
          </a:xfrm>
          <a:prstGeom prst="rect">
            <a:avLst/>
          </a:prstGeom>
          <a:noFill/>
          <a:ln>
            <a:noFill/>
          </a:ln>
        </p:spPr>
      </p:pic>
      <p:pic>
        <p:nvPicPr>
          <p:cNvPr id="161" name="Google Shape;161;p16"/>
          <p:cNvPicPr preferRelativeResize="0"/>
          <p:nvPr/>
        </p:nvPicPr>
        <p:blipFill rotWithShape="1">
          <a:blip r:embed="rId7">
            <a:alphaModFix amt="50000"/>
          </a:blip>
          <a:srcRect/>
          <a:stretch/>
        </p:blipFill>
        <p:spPr>
          <a:xfrm>
            <a:off x="3782229" y="3376481"/>
            <a:ext cx="1685527" cy="1123685"/>
          </a:xfrm>
          <a:prstGeom prst="rect">
            <a:avLst/>
          </a:prstGeom>
          <a:noFill/>
          <a:ln>
            <a:noFill/>
          </a:ln>
        </p:spPr>
      </p:pic>
      <p:pic>
        <p:nvPicPr>
          <p:cNvPr id="162" name="Google Shape;162;p16"/>
          <p:cNvPicPr preferRelativeResize="0"/>
          <p:nvPr/>
        </p:nvPicPr>
        <p:blipFill rotWithShape="1">
          <a:blip r:embed="rId8">
            <a:alphaModFix amt="50000"/>
          </a:blip>
          <a:srcRect l="8252" r="8252"/>
          <a:stretch/>
        </p:blipFill>
        <p:spPr>
          <a:xfrm>
            <a:off x="5946572" y="988615"/>
            <a:ext cx="2827791" cy="2257840"/>
          </a:xfrm>
          <a:prstGeom prst="rect">
            <a:avLst/>
          </a:prstGeom>
          <a:noFill/>
          <a:ln>
            <a:noFill/>
          </a:ln>
        </p:spPr>
      </p:pic>
      <p:pic>
        <p:nvPicPr>
          <p:cNvPr id="163" name="Google Shape;163;p16"/>
          <p:cNvPicPr preferRelativeResize="0"/>
          <p:nvPr/>
        </p:nvPicPr>
        <p:blipFill rotWithShape="1">
          <a:blip r:embed="rId9">
            <a:alphaModFix amt="50000"/>
          </a:blip>
          <a:srcRect/>
          <a:stretch/>
        </p:blipFill>
        <p:spPr>
          <a:xfrm>
            <a:off x="7173641" y="3376482"/>
            <a:ext cx="1856131" cy="1044694"/>
          </a:xfrm>
          <a:prstGeom prst="rect">
            <a:avLst/>
          </a:prstGeom>
          <a:noFill/>
          <a:ln>
            <a:noFill/>
          </a:ln>
        </p:spPr>
      </p:pic>
      <p:sp>
        <p:nvSpPr>
          <p:cNvPr id="164" name="Google Shape;164;p16"/>
          <p:cNvSpPr txBox="1"/>
          <p:nvPr/>
        </p:nvSpPr>
        <p:spPr>
          <a:xfrm>
            <a:off x="428420" y="1039413"/>
            <a:ext cx="5262900" cy="1939500"/>
          </a:xfrm>
          <a:prstGeom prst="rect">
            <a:avLst/>
          </a:prstGeom>
          <a:noFill/>
          <a:ln>
            <a:noFill/>
          </a:ln>
        </p:spPr>
        <p:txBody>
          <a:bodyPr spcFirstLastPara="1" wrap="square" lIns="0" tIns="0" rIns="0" bIns="0" anchor="t" anchorCtr="0">
            <a:spAutoFit/>
          </a:bodyPr>
          <a:lstStyle/>
          <a:p>
            <a:pPr marL="0" marR="0" lvl="0" indent="0" algn="l" rtl="0">
              <a:lnSpc>
                <a:spcPct val="185000"/>
              </a:lnSpc>
              <a:spcBef>
                <a:spcPts val="0"/>
              </a:spcBef>
              <a:spcAft>
                <a:spcPts val="0"/>
              </a:spcAft>
              <a:buNone/>
            </a:pPr>
            <a:r>
              <a:rPr lang="en-US" sz="1500" b="0" i="0" u="none" strike="noStrike" cap="none">
                <a:solidFill>
                  <a:srgbClr val="000000"/>
                </a:solidFill>
                <a:latin typeface="Open Sans Light"/>
                <a:ea typeface="Open Sans Light"/>
                <a:cs typeface="Open Sans Light"/>
                <a:sym typeface="Open Sans Light"/>
              </a:rPr>
              <a:t>Search online for a job posting of your interest and consider the following:</a:t>
            </a:r>
            <a:endParaRPr sz="1500" b="0" i="0" u="none" strike="noStrike" cap="none">
              <a:solidFill>
                <a:srgbClr val="000000"/>
              </a:solidFill>
              <a:latin typeface="Open Sans Light"/>
              <a:ea typeface="Open Sans Light"/>
              <a:cs typeface="Open Sans Light"/>
              <a:sym typeface="Open Sans Light"/>
            </a:endParaRPr>
          </a:p>
          <a:p>
            <a:pPr marL="323850" marR="0" lvl="1" indent="-161925" algn="l" rtl="0">
              <a:lnSpc>
                <a:spcPct val="185000"/>
              </a:lnSpc>
              <a:spcBef>
                <a:spcPts val="0"/>
              </a:spcBef>
              <a:spcAft>
                <a:spcPts val="0"/>
              </a:spcAft>
              <a:buClr>
                <a:srgbClr val="000000"/>
              </a:buClr>
              <a:buSzPts val="1500"/>
              <a:buFont typeface="Arial"/>
              <a:buChar char="•"/>
            </a:pPr>
            <a:r>
              <a:rPr lang="en-US" sz="1500" b="0" i="0" u="none" strike="noStrike" cap="none">
                <a:solidFill>
                  <a:srgbClr val="000000"/>
                </a:solidFill>
                <a:latin typeface="Open Sans Light"/>
                <a:ea typeface="Open Sans Light"/>
                <a:cs typeface="Open Sans Light"/>
                <a:sym typeface="Open Sans Light"/>
              </a:rPr>
              <a:t>What skills and qualifications are they looking for?</a:t>
            </a:r>
            <a:endParaRPr/>
          </a:p>
          <a:p>
            <a:pPr marL="323850" marR="0" lvl="1" indent="-161925" algn="l" rtl="0">
              <a:lnSpc>
                <a:spcPct val="185000"/>
              </a:lnSpc>
              <a:spcBef>
                <a:spcPts val="0"/>
              </a:spcBef>
              <a:spcAft>
                <a:spcPts val="0"/>
              </a:spcAft>
              <a:buClr>
                <a:srgbClr val="000000"/>
              </a:buClr>
              <a:buSzPts val="1500"/>
              <a:buFont typeface="Arial"/>
              <a:buChar char="•"/>
            </a:pPr>
            <a:r>
              <a:rPr lang="en-US" sz="1500" b="0" i="0" u="none" strike="noStrike" cap="none">
                <a:solidFill>
                  <a:srgbClr val="000000"/>
                </a:solidFill>
                <a:latin typeface="Open Sans Light"/>
                <a:ea typeface="Open Sans Light"/>
                <a:cs typeface="Open Sans Light"/>
                <a:sym typeface="Open Sans Light"/>
              </a:rPr>
              <a:t>Do these skills match your skills?</a:t>
            </a:r>
            <a:endParaRPr/>
          </a:p>
          <a:p>
            <a:pPr marL="323850" marR="0" lvl="1" indent="-161925" algn="l" rtl="0">
              <a:lnSpc>
                <a:spcPct val="185000"/>
              </a:lnSpc>
              <a:spcBef>
                <a:spcPts val="0"/>
              </a:spcBef>
              <a:spcAft>
                <a:spcPts val="0"/>
              </a:spcAft>
              <a:buClr>
                <a:srgbClr val="000000"/>
              </a:buClr>
              <a:buSzPts val="1500"/>
              <a:buFont typeface="Arial"/>
              <a:buChar char="•"/>
            </a:pPr>
            <a:r>
              <a:rPr lang="en-US" sz="1500" b="0" i="0" u="none" strike="noStrike" cap="none">
                <a:solidFill>
                  <a:srgbClr val="000000"/>
                </a:solidFill>
                <a:latin typeface="Open Sans Light"/>
                <a:ea typeface="Open Sans Light"/>
                <a:cs typeface="Open Sans Light"/>
                <a:sym typeface="Open Sans Light"/>
              </a:rPr>
              <a:t>What can you do to develop these skills?</a:t>
            </a:r>
            <a:endParaRPr/>
          </a:p>
        </p:txBody>
      </p:sp>
      <p:sp>
        <p:nvSpPr>
          <p:cNvPr id="165" name="Google Shape;165;p16"/>
          <p:cNvSpPr txBox="1"/>
          <p:nvPr/>
        </p:nvSpPr>
        <p:spPr>
          <a:xfrm>
            <a:off x="312191" y="166688"/>
            <a:ext cx="8462172" cy="53726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50" b="1" i="0" u="none" strike="noStrike" cap="none">
                <a:solidFill>
                  <a:srgbClr val="000000"/>
                </a:solidFill>
                <a:latin typeface="Open Sans"/>
                <a:ea typeface="Open Sans"/>
                <a:cs typeface="Open Sans"/>
                <a:sym typeface="Open Sans"/>
              </a:rPr>
              <a:t>Identifying Key Words in a Job Posting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17"/>
          <p:cNvPicPr preferRelativeResize="0"/>
          <p:nvPr/>
        </p:nvPicPr>
        <p:blipFill rotWithShape="1">
          <a:blip r:embed="rId3">
            <a:alphaModFix amt="9999"/>
          </a:blip>
          <a:srcRect t="16216" b="16217"/>
          <a:stretch/>
        </p:blipFill>
        <p:spPr>
          <a:xfrm>
            <a:off x="17722" y="-51253"/>
            <a:ext cx="9135139" cy="4629150"/>
          </a:xfrm>
          <a:prstGeom prst="rect">
            <a:avLst/>
          </a:prstGeom>
          <a:noFill/>
          <a:ln>
            <a:noFill/>
          </a:ln>
        </p:spPr>
      </p:pic>
      <p:sp>
        <p:nvSpPr>
          <p:cNvPr id="171" name="Google Shape;171;p17"/>
          <p:cNvSpPr txBox="1"/>
          <p:nvPr/>
        </p:nvSpPr>
        <p:spPr>
          <a:xfrm>
            <a:off x="610242" y="1658633"/>
            <a:ext cx="3416863" cy="131895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500" b="1" i="0" u="none" strike="noStrike" cap="none">
                <a:solidFill>
                  <a:srgbClr val="242424"/>
                </a:solidFill>
                <a:latin typeface="Arimo SemiBold"/>
                <a:ea typeface="Arimo SemiBold"/>
                <a:cs typeface="Arimo SemiBold"/>
                <a:sym typeface="Arimo SemiBold"/>
              </a:rPr>
              <a:t>Read the job description and then read it again!</a:t>
            </a:r>
            <a:endParaRPr/>
          </a:p>
          <a:p>
            <a:pPr marL="0" marR="0" lvl="0" indent="0" algn="ctr" rtl="0">
              <a:lnSpc>
                <a:spcPct val="140000"/>
              </a:lnSpc>
              <a:spcBef>
                <a:spcPts val="0"/>
              </a:spcBef>
              <a:spcAft>
                <a:spcPts val="0"/>
              </a:spcAft>
              <a:buNone/>
            </a:pPr>
            <a:r>
              <a:rPr lang="en-US" sz="2500" b="1" i="0" u="none" strike="noStrike" cap="none">
                <a:solidFill>
                  <a:srgbClr val="242424"/>
                </a:solidFill>
                <a:latin typeface="Arimo SemiBold"/>
                <a:ea typeface="Arimo SemiBold"/>
                <a:cs typeface="Arimo SemiBold"/>
                <a:sym typeface="Arimo SemiBold"/>
              </a:rPr>
              <a:t>Look for keywords</a:t>
            </a:r>
            <a:endParaRPr/>
          </a:p>
        </p:txBody>
      </p:sp>
      <p:sp>
        <p:nvSpPr>
          <p:cNvPr id="172" name="Google Shape;172;p17"/>
          <p:cNvSpPr/>
          <p:nvPr/>
        </p:nvSpPr>
        <p:spPr>
          <a:xfrm rot="10800000" flipH="1">
            <a:off x="0" y="4532331"/>
            <a:ext cx="9144000" cy="9682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173" name="Google Shape;173;p17"/>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174" name="Google Shape;174;p17"/>
          <p:cNvGrpSpPr/>
          <p:nvPr/>
        </p:nvGrpSpPr>
        <p:grpSpPr>
          <a:xfrm>
            <a:off x="7460459" y="4351444"/>
            <a:ext cx="1313904" cy="272944"/>
            <a:chOff x="0" y="-38100"/>
            <a:chExt cx="2711222" cy="562889"/>
          </a:xfrm>
        </p:grpSpPr>
        <p:pic>
          <p:nvPicPr>
            <p:cNvPr id="175" name="Google Shape;175;p17"/>
            <p:cNvPicPr preferRelativeResize="0"/>
            <p:nvPr/>
          </p:nvPicPr>
          <p:blipFill rotWithShape="1">
            <a:blip r:embed="rId4">
              <a:alphaModFix/>
            </a:blip>
            <a:srcRect/>
            <a:stretch/>
          </p:blipFill>
          <p:spPr>
            <a:xfrm flipH="1">
              <a:off x="2221461" y="97817"/>
              <a:ext cx="489761" cy="325913"/>
            </a:xfrm>
            <a:prstGeom prst="rect">
              <a:avLst/>
            </a:prstGeom>
            <a:noFill/>
            <a:ln>
              <a:noFill/>
            </a:ln>
          </p:spPr>
        </p:pic>
        <p:sp>
          <p:nvSpPr>
            <p:cNvPr id="176" name="Google Shape;176;p17"/>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pic>
        <p:nvPicPr>
          <p:cNvPr id="177" name="Google Shape;177;p17"/>
          <p:cNvPicPr preferRelativeResize="0"/>
          <p:nvPr/>
        </p:nvPicPr>
        <p:blipFill rotWithShape="1">
          <a:blip r:embed="rId5">
            <a:alphaModFix/>
          </a:blip>
          <a:srcRect/>
          <a:stretch/>
        </p:blipFill>
        <p:spPr>
          <a:xfrm>
            <a:off x="4416142" y="1065861"/>
            <a:ext cx="3512805" cy="3007839"/>
          </a:xfrm>
          <a:prstGeom prst="rect">
            <a:avLst/>
          </a:prstGeom>
          <a:noFill/>
          <a:ln>
            <a:noFill/>
          </a:ln>
        </p:spPr>
      </p:pic>
      <p:sp>
        <p:nvSpPr>
          <p:cNvPr id="178" name="Google Shape;178;p17"/>
          <p:cNvSpPr txBox="1"/>
          <p:nvPr/>
        </p:nvSpPr>
        <p:spPr>
          <a:xfrm>
            <a:off x="514350" y="326453"/>
            <a:ext cx="8115300"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0" i="0" u="none" strike="noStrike" cap="none">
                <a:solidFill>
                  <a:srgbClr val="242424"/>
                </a:solidFill>
                <a:latin typeface="Arial"/>
                <a:ea typeface="Arial"/>
                <a:cs typeface="Arial"/>
                <a:sym typeface="Arial"/>
              </a:rPr>
              <a:t>The Importance of Reading the Job Posting</a:t>
            </a:r>
            <a:endParaRPr/>
          </a:p>
        </p:txBody>
      </p:sp>
      <p:sp>
        <p:nvSpPr>
          <p:cNvPr id="179" name="Google Shape;179;p17"/>
          <p:cNvSpPr txBox="1"/>
          <p:nvPr/>
        </p:nvSpPr>
        <p:spPr>
          <a:xfrm>
            <a:off x="4722595" y="1691971"/>
            <a:ext cx="2899900" cy="151560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400" b="0" i="0" u="none" strike="noStrike" cap="none">
                <a:solidFill>
                  <a:srgbClr val="242424"/>
                </a:solidFill>
                <a:latin typeface="Arimo"/>
                <a:ea typeface="Arimo"/>
                <a:cs typeface="Arimo"/>
                <a:sym typeface="Arimo"/>
              </a:rPr>
              <a:t>On average, job seekers spend 76 seconds reading a job description. </a:t>
            </a:r>
            <a:endParaRPr/>
          </a:p>
          <a:p>
            <a:pPr marL="0" marR="0" lvl="0" indent="0" algn="ctr" rtl="0">
              <a:lnSpc>
                <a:spcPct val="140000"/>
              </a:lnSpc>
              <a:spcBef>
                <a:spcPts val="0"/>
              </a:spcBef>
              <a:spcAft>
                <a:spcPts val="0"/>
              </a:spcAft>
              <a:buNone/>
            </a:pPr>
            <a:r>
              <a:rPr lang="en-US" sz="1400" b="0" i="0" u="none" strike="noStrike" cap="none">
                <a:solidFill>
                  <a:srgbClr val="242424"/>
                </a:solidFill>
                <a:latin typeface="Open Sans Light"/>
                <a:ea typeface="Open Sans Light"/>
                <a:cs typeface="Open Sans Light"/>
                <a:sym typeface="Open Sans Light"/>
              </a:rPr>
              <a:t>Which may be the reason </a:t>
            </a:r>
            <a:r>
              <a:rPr lang="en-US" sz="1400" b="0" i="0" u="none" strike="noStrike" cap="none">
                <a:solidFill>
                  <a:srgbClr val="242424"/>
                </a:solidFill>
                <a:latin typeface="Arimo"/>
                <a:ea typeface="Arimo"/>
                <a:cs typeface="Arimo"/>
                <a:sym typeface="Arimo"/>
              </a:rPr>
              <a:t>why hiring managers find that 50% of applicants fail to demonstrate qualification for the job</a:t>
            </a:r>
            <a:endParaRPr/>
          </a:p>
        </p:txBody>
      </p:sp>
      <p:sp>
        <p:nvSpPr>
          <p:cNvPr id="180" name="Google Shape;180;p17"/>
          <p:cNvSpPr txBox="1"/>
          <p:nvPr/>
        </p:nvSpPr>
        <p:spPr>
          <a:xfrm>
            <a:off x="6607622" y="3690027"/>
            <a:ext cx="4333483" cy="9682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 b="0" i="0" u="none" strike="noStrike" cap="none">
                <a:solidFill>
                  <a:srgbClr val="242424"/>
                </a:solidFill>
                <a:latin typeface="Open Sans Light"/>
                <a:ea typeface="Open Sans Light"/>
                <a:cs typeface="Open Sans Light"/>
                <a:sym typeface="Open Sans Light"/>
              </a:rPr>
              <a:t>Adopted from (zety.com/blog/resume-tips)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18"/>
          <p:cNvPicPr preferRelativeResize="0"/>
          <p:nvPr/>
        </p:nvPicPr>
        <p:blipFill rotWithShape="1">
          <a:blip r:embed="rId3">
            <a:alphaModFix amt="9999"/>
          </a:blip>
          <a:srcRect t="16216" b="16217"/>
          <a:stretch/>
        </p:blipFill>
        <p:spPr>
          <a:xfrm>
            <a:off x="8861" y="0"/>
            <a:ext cx="9135139" cy="4629150"/>
          </a:xfrm>
          <a:prstGeom prst="rect">
            <a:avLst/>
          </a:prstGeom>
          <a:noFill/>
          <a:ln>
            <a:noFill/>
          </a:ln>
        </p:spPr>
      </p:pic>
      <p:sp>
        <p:nvSpPr>
          <p:cNvPr id="186" name="Google Shape;186;p18"/>
          <p:cNvSpPr/>
          <p:nvPr/>
        </p:nvSpPr>
        <p:spPr>
          <a:xfrm>
            <a:off x="0" y="4629150"/>
            <a:ext cx="9144000" cy="4763"/>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187" name="Google Shape;187;p18"/>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188" name="Google Shape;188;p18"/>
          <p:cNvGrpSpPr/>
          <p:nvPr/>
        </p:nvGrpSpPr>
        <p:grpSpPr>
          <a:xfrm>
            <a:off x="7757654" y="4360711"/>
            <a:ext cx="1315565" cy="310442"/>
            <a:chOff x="0" y="-38100"/>
            <a:chExt cx="3094812" cy="562889"/>
          </a:xfrm>
        </p:grpSpPr>
        <p:pic>
          <p:nvPicPr>
            <p:cNvPr id="189" name="Google Shape;189;p18"/>
            <p:cNvPicPr preferRelativeResize="0"/>
            <p:nvPr/>
          </p:nvPicPr>
          <p:blipFill rotWithShape="1">
            <a:blip r:embed="rId4">
              <a:alphaModFix/>
            </a:blip>
            <a:srcRect/>
            <a:stretch/>
          </p:blipFill>
          <p:spPr>
            <a:xfrm flipH="1">
              <a:off x="2017214" y="-38100"/>
              <a:ext cx="1077598" cy="461830"/>
            </a:xfrm>
            <a:prstGeom prst="rect">
              <a:avLst/>
            </a:prstGeom>
            <a:noFill/>
            <a:ln>
              <a:noFill/>
            </a:ln>
          </p:spPr>
        </p:pic>
        <p:sp>
          <p:nvSpPr>
            <p:cNvPr id="190" name="Google Shape;190;p18"/>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sp>
        <p:nvSpPr>
          <p:cNvPr id="191" name="Google Shape;191;p18"/>
          <p:cNvSpPr txBox="1"/>
          <p:nvPr/>
        </p:nvSpPr>
        <p:spPr>
          <a:xfrm>
            <a:off x="826812" y="1069535"/>
            <a:ext cx="3232287" cy="3330399"/>
          </a:xfrm>
          <a:prstGeom prst="rect">
            <a:avLst/>
          </a:prstGeom>
          <a:noFill/>
          <a:ln>
            <a:noFill/>
          </a:ln>
        </p:spPr>
        <p:txBody>
          <a:bodyPr spcFirstLastPara="1" wrap="square" lIns="0" tIns="0" rIns="0" bIns="0" anchor="t" anchorCtr="0">
            <a:spAutoFit/>
          </a:bodyPr>
          <a:lstStyle/>
          <a:p>
            <a:pPr marL="0" marR="0" lvl="0" indent="0" algn="l" rtl="0">
              <a:lnSpc>
                <a:spcPct val="140013"/>
              </a:lnSpc>
              <a:spcBef>
                <a:spcPts val="0"/>
              </a:spcBef>
              <a:spcAft>
                <a:spcPts val="0"/>
              </a:spcAft>
              <a:buNone/>
            </a:pPr>
            <a:r>
              <a:rPr lang="en-US" sz="1507" b="0" i="0" u="none" strike="noStrike" cap="none">
                <a:solidFill>
                  <a:srgbClr val="242424"/>
                </a:solidFill>
                <a:latin typeface="Arimo"/>
                <a:ea typeface="Arimo"/>
                <a:cs typeface="Arimo"/>
                <a:sym typeface="Arimo"/>
              </a:rPr>
              <a:t>"I often review a 100+ resumes when hiring for a position so I look for marketing materials that stand out. I am not interested in standard claims such as "strong customer service skills", "great communication skills" etc. I am looking to gain insight from the resume. I look for an interesting and fresh layout, strong skill statements and a mention of my organization." </a:t>
            </a:r>
            <a:endParaRPr/>
          </a:p>
          <a:p>
            <a:pPr marL="0" marR="0" lvl="0" indent="0" algn="r" rtl="0">
              <a:lnSpc>
                <a:spcPct val="100000"/>
              </a:lnSpc>
              <a:spcBef>
                <a:spcPts val="0"/>
              </a:spcBef>
              <a:spcAft>
                <a:spcPts val="0"/>
              </a:spcAft>
              <a:buNone/>
            </a:pPr>
            <a:endParaRPr sz="1507" b="0" i="0" u="none" strike="noStrike" cap="none">
              <a:solidFill>
                <a:srgbClr val="242424"/>
              </a:solidFill>
              <a:latin typeface="Arimo"/>
              <a:ea typeface="Arimo"/>
              <a:cs typeface="Arimo"/>
              <a:sym typeface="Arimo"/>
            </a:endParaRPr>
          </a:p>
          <a:p>
            <a:pPr marL="0" marR="0" lvl="0" indent="0" algn="r" rtl="0">
              <a:lnSpc>
                <a:spcPct val="140055"/>
              </a:lnSpc>
              <a:spcBef>
                <a:spcPts val="0"/>
              </a:spcBef>
              <a:spcAft>
                <a:spcPts val="0"/>
              </a:spcAft>
              <a:buNone/>
            </a:pPr>
            <a:r>
              <a:rPr lang="en-US" sz="1076" b="0" i="0" u="none" strike="noStrike" cap="none">
                <a:solidFill>
                  <a:srgbClr val="242424"/>
                </a:solidFill>
                <a:latin typeface="Arimo"/>
                <a:ea typeface="Arimo"/>
                <a:cs typeface="Arimo"/>
                <a:sym typeface="Arimo"/>
              </a:rPr>
              <a:t>Local Hiring Manager, Sarnia, ON</a:t>
            </a:r>
            <a:endParaRPr/>
          </a:p>
        </p:txBody>
      </p:sp>
      <p:sp>
        <p:nvSpPr>
          <p:cNvPr id="192" name="Google Shape;192;p18"/>
          <p:cNvSpPr txBox="1"/>
          <p:nvPr/>
        </p:nvSpPr>
        <p:spPr>
          <a:xfrm>
            <a:off x="514350" y="326453"/>
            <a:ext cx="8115300"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0" i="0" u="none" strike="noStrike" cap="none">
                <a:solidFill>
                  <a:srgbClr val="242424"/>
                </a:solidFill>
                <a:latin typeface="Arial"/>
                <a:ea typeface="Arial"/>
                <a:cs typeface="Arial"/>
                <a:sym typeface="Arial"/>
              </a:rPr>
              <a:t>A Few Words from Local Hiring Managers</a:t>
            </a:r>
            <a:endParaRPr/>
          </a:p>
        </p:txBody>
      </p:sp>
      <p:sp>
        <p:nvSpPr>
          <p:cNvPr id="193" name="Google Shape;193;p18"/>
          <p:cNvSpPr txBox="1"/>
          <p:nvPr/>
        </p:nvSpPr>
        <p:spPr>
          <a:xfrm>
            <a:off x="5236431" y="1336122"/>
            <a:ext cx="3232287" cy="2791790"/>
          </a:xfrm>
          <a:prstGeom prst="rect">
            <a:avLst/>
          </a:prstGeom>
          <a:noFill/>
          <a:ln>
            <a:noFill/>
          </a:ln>
        </p:spPr>
        <p:txBody>
          <a:bodyPr spcFirstLastPara="1" wrap="square" lIns="0" tIns="0" rIns="0" bIns="0" anchor="t" anchorCtr="0">
            <a:spAutoFit/>
          </a:bodyPr>
          <a:lstStyle/>
          <a:p>
            <a:pPr marL="0" marR="0" lvl="0" indent="0" algn="l" rtl="0">
              <a:lnSpc>
                <a:spcPct val="140013"/>
              </a:lnSpc>
              <a:spcBef>
                <a:spcPts val="0"/>
              </a:spcBef>
              <a:spcAft>
                <a:spcPts val="0"/>
              </a:spcAft>
              <a:buNone/>
            </a:pPr>
            <a:r>
              <a:rPr lang="en-US" sz="1507" b="0" i="0" u="none" strike="noStrike" cap="none">
                <a:solidFill>
                  <a:srgbClr val="242424"/>
                </a:solidFill>
                <a:latin typeface="Arimo"/>
                <a:ea typeface="Arimo"/>
                <a:cs typeface="Arimo"/>
                <a:sym typeface="Arimo"/>
              </a:rPr>
              <a:t>"Please stay away from submitting a resume listing "stock" skills. This doesn't allow us to get to know more about you, and it doesn't allow you to showcase how your skills and qualifications align with our organizational needs. Look for creative ways to stand out from your competition!"</a:t>
            </a:r>
            <a:endParaRPr/>
          </a:p>
          <a:p>
            <a:pPr marL="0" marR="0" lvl="0" indent="0" algn="r" rtl="0">
              <a:lnSpc>
                <a:spcPct val="100000"/>
              </a:lnSpc>
              <a:spcBef>
                <a:spcPts val="0"/>
              </a:spcBef>
              <a:spcAft>
                <a:spcPts val="0"/>
              </a:spcAft>
              <a:buNone/>
            </a:pPr>
            <a:endParaRPr sz="1507" b="0" i="0" u="none" strike="noStrike" cap="none">
              <a:solidFill>
                <a:srgbClr val="242424"/>
              </a:solidFill>
              <a:latin typeface="Arimo"/>
              <a:ea typeface="Arimo"/>
              <a:cs typeface="Arimo"/>
              <a:sym typeface="Arimo"/>
            </a:endParaRPr>
          </a:p>
          <a:p>
            <a:pPr marL="0" marR="0" lvl="0" indent="0" algn="r" rtl="0">
              <a:lnSpc>
                <a:spcPct val="140055"/>
              </a:lnSpc>
              <a:spcBef>
                <a:spcPts val="0"/>
              </a:spcBef>
              <a:spcAft>
                <a:spcPts val="0"/>
              </a:spcAft>
              <a:buNone/>
            </a:pPr>
            <a:r>
              <a:rPr lang="en-US" sz="1076" b="0" i="0" u="none" strike="noStrike" cap="none">
                <a:solidFill>
                  <a:srgbClr val="242424"/>
                </a:solidFill>
                <a:latin typeface="Arimo"/>
                <a:ea typeface="Arimo"/>
                <a:cs typeface="Arimo"/>
                <a:sym typeface="Arimo"/>
              </a:rPr>
              <a:t>Local Hiring Manager, Sarnia, 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9"/>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199" name="Google Shape;199;p19"/>
          <p:cNvGrpSpPr/>
          <p:nvPr/>
        </p:nvGrpSpPr>
        <p:grpSpPr>
          <a:xfrm>
            <a:off x="7340903" y="4271854"/>
            <a:ext cx="1347726" cy="359678"/>
            <a:chOff x="0" y="-38100"/>
            <a:chExt cx="2711222" cy="562889"/>
          </a:xfrm>
        </p:grpSpPr>
        <p:pic>
          <p:nvPicPr>
            <p:cNvPr id="200" name="Google Shape;200;p19"/>
            <p:cNvPicPr preferRelativeResize="0"/>
            <p:nvPr/>
          </p:nvPicPr>
          <p:blipFill rotWithShape="1">
            <a:blip r:embed="rId3">
              <a:alphaModFix/>
            </a:blip>
            <a:srcRect/>
            <a:stretch/>
          </p:blipFill>
          <p:spPr>
            <a:xfrm flipH="1">
              <a:off x="2221462" y="97817"/>
              <a:ext cx="489760" cy="325913"/>
            </a:xfrm>
            <a:prstGeom prst="rect">
              <a:avLst/>
            </a:prstGeom>
            <a:noFill/>
            <a:ln>
              <a:noFill/>
            </a:ln>
          </p:spPr>
        </p:pic>
        <p:sp>
          <p:nvSpPr>
            <p:cNvPr id="201" name="Google Shape;201;p19"/>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sp>
        <p:nvSpPr>
          <p:cNvPr id="202" name="Google Shape;202;p19"/>
          <p:cNvSpPr txBox="1"/>
          <p:nvPr/>
        </p:nvSpPr>
        <p:spPr>
          <a:xfrm>
            <a:off x="685800" y="725091"/>
            <a:ext cx="3162300" cy="369331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000" b="0" i="0" u="none" strike="noStrike" cap="none">
                <a:solidFill>
                  <a:srgbClr val="242424"/>
                </a:solidFill>
                <a:latin typeface="Arimo"/>
                <a:ea typeface="Arimo"/>
                <a:cs typeface="Arimo"/>
                <a:sym typeface="Arimo"/>
              </a:rPr>
              <a:t>It is time to take your cover letter and resume to the next level! </a:t>
            </a:r>
            <a:endParaRPr/>
          </a:p>
        </p:txBody>
      </p:sp>
      <p:pic>
        <p:nvPicPr>
          <p:cNvPr id="203" name="Google Shape;203;p19" descr="Woman smiling and using laptop"/>
          <p:cNvPicPr preferRelativeResize="0"/>
          <p:nvPr/>
        </p:nvPicPr>
        <p:blipFill rotWithShape="1">
          <a:blip r:embed="rId4">
            <a:alphaModFix/>
          </a:blip>
          <a:srcRect l="22338" r="16793" b="-1844"/>
          <a:stretch/>
        </p:blipFill>
        <p:spPr>
          <a:xfrm>
            <a:off x="4434345" y="0"/>
            <a:ext cx="4709656" cy="42718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20" descr="Worker typing on laptop"/>
          <p:cNvPicPr preferRelativeResize="0"/>
          <p:nvPr/>
        </p:nvPicPr>
        <p:blipFill rotWithShape="1">
          <a:blip r:embed="rId3">
            <a:alphaModFix/>
          </a:blip>
          <a:srcRect/>
          <a:stretch/>
        </p:blipFill>
        <p:spPr>
          <a:xfrm>
            <a:off x="117446" y="67112"/>
            <a:ext cx="8791662" cy="3890255"/>
          </a:xfrm>
          <a:prstGeom prst="rect">
            <a:avLst/>
          </a:prstGeom>
          <a:noFill/>
          <a:ln>
            <a:noFill/>
          </a:ln>
        </p:spPr>
      </p:pic>
      <p:sp>
        <p:nvSpPr>
          <p:cNvPr id="209" name="Google Shape;209;p20"/>
          <p:cNvSpPr/>
          <p:nvPr/>
        </p:nvSpPr>
        <p:spPr>
          <a:xfrm>
            <a:off x="7532856" y="4631531"/>
            <a:ext cx="4763" cy="514350"/>
          </a:xfrm>
          <a:prstGeom prst="rect">
            <a:avLst/>
          </a:prstGeom>
          <a:solidFill>
            <a:srgbClr val="2424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210" name="Google Shape;210;p20"/>
          <p:cNvGrpSpPr/>
          <p:nvPr/>
        </p:nvGrpSpPr>
        <p:grpSpPr>
          <a:xfrm>
            <a:off x="7263514" y="4144162"/>
            <a:ext cx="1524731" cy="394282"/>
            <a:chOff x="0" y="-38100"/>
            <a:chExt cx="2711222" cy="562889"/>
          </a:xfrm>
        </p:grpSpPr>
        <p:pic>
          <p:nvPicPr>
            <p:cNvPr id="211" name="Google Shape;211;p20"/>
            <p:cNvPicPr preferRelativeResize="0"/>
            <p:nvPr/>
          </p:nvPicPr>
          <p:blipFill rotWithShape="1">
            <a:blip r:embed="rId4">
              <a:alphaModFix/>
            </a:blip>
            <a:srcRect/>
            <a:stretch/>
          </p:blipFill>
          <p:spPr>
            <a:xfrm flipH="1">
              <a:off x="2221462" y="97817"/>
              <a:ext cx="489760" cy="325913"/>
            </a:xfrm>
            <a:prstGeom prst="rect">
              <a:avLst/>
            </a:prstGeom>
            <a:noFill/>
            <a:ln>
              <a:noFill/>
            </a:ln>
          </p:spPr>
        </p:pic>
        <p:sp>
          <p:nvSpPr>
            <p:cNvPr id="212" name="Google Shape;212;p20"/>
            <p:cNvSpPr txBox="1"/>
            <p:nvPr/>
          </p:nvSpPr>
          <p:spPr>
            <a:xfrm>
              <a:off x="0" y="-38100"/>
              <a:ext cx="1618283" cy="56288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 b="0" i="0" u="none" strike="noStrike" cap="none">
                  <a:solidFill>
                    <a:srgbClr val="242424"/>
                  </a:solidFill>
                  <a:latin typeface="Arial"/>
                  <a:ea typeface="Arial"/>
                  <a:cs typeface="Arial"/>
                  <a:sym typeface="Arial"/>
                </a:rPr>
                <a:t>NEXT</a:t>
              </a:r>
              <a:endParaRPr/>
            </a:p>
          </p:txBody>
        </p:sp>
      </p:grpSp>
      <p:sp>
        <p:nvSpPr>
          <p:cNvPr id="213" name="Google Shape;213;p20"/>
          <p:cNvSpPr txBox="1"/>
          <p:nvPr/>
        </p:nvSpPr>
        <p:spPr>
          <a:xfrm>
            <a:off x="685800" y="725091"/>
            <a:ext cx="4267200" cy="61555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000" b="0" i="0" u="none" strike="noStrike" cap="none">
                <a:solidFill>
                  <a:srgbClr val="242424"/>
                </a:solidFill>
                <a:latin typeface="Arimo"/>
                <a:ea typeface="Arimo"/>
                <a:cs typeface="Arimo"/>
                <a:sym typeface="Arimo"/>
              </a:rPr>
              <a:t>Cover Letter </a:t>
            </a:r>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Retrospect">
  <a:themeElements>
    <a:clrScheme name="Retrospect">
      <a:dk1>
        <a:srgbClr val="000000"/>
      </a:dk1>
      <a:lt1>
        <a:srgbClr val="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1889</Words>
  <Application>Microsoft Office PowerPoint</Application>
  <PresentationFormat>On-screen Show (16:9)</PresentationFormat>
  <Paragraphs>256</Paragraphs>
  <Slides>39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Arimo SemiBold</vt:lpstr>
      <vt:lpstr>Arvo</vt:lpstr>
      <vt:lpstr>Arimo</vt:lpstr>
      <vt:lpstr>Calibri</vt:lpstr>
      <vt:lpstr>Open Sans Light</vt:lpstr>
      <vt:lpstr>Open Sans</vt:lpstr>
      <vt:lpstr>Arial</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Shah Saad Husain</dc:creator>
  <cp:lastModifiedBy>Shah Saad Husain</cp:lastModifiedBy>
  <cp:revision>3</cp:revision>
  <dcterms:modified xsi:type="dcterms:W3CDTF">2024-01-24T17:18:47Z</dcterms:modified>
</cp:coreProperties>
</file>